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7"/>
  </p:notesMasterIdLst>
  <p:sldIdLst>
    <p:sldId id="256" r:id="rId2"/>
    <p:sldId id="257" r:id="rId3"/>
    <p:sldId id="273" r:id="rId4"/>
    <p:sldId id="274" r:id="rId5"/>
    <p:sldId id="275" r:id="rId6"/>
    <p:sldId id="262" r:id="rId7"/>
    <p:sldId id="263" r:id="rId8"/>
    <p:sldId id="272" r:id="rId9"/>
    <p:sldId id="277" r:id="rId10"/>
    <p:sldId id="279" r:id="rId11"/>
    <p:sldId id="278" r:id="rId12"/>
    <p:sldId id="280" r:id="rId13"/>
    <p:sldId id="281" r:id="rId14"/>
    <p:sldId id="282" r:id="rId15"/>
    <p:sldId id="284" r:id="rId16"/>
    <p:sldId id="285" r:id="rId17"/>
    <p:sldId id="286" r:id="rId18"/>
    <p:sldId id="264" r:id="rId19"/>
    <p:sldId id="270" r:id="rId20"/>
    <p:sldId id="265" r:id="rId21"/>
    <p:sldId id="271" r:id="rId22"/>
    <p:sldId id="287" r:id="rId23"/>
    <p:sldId id="288" r:id="rId24"/>
    <p:sldId id="290" r:id="rId25"/>
    <p:sldId id="269"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8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7059" autoAdjust="0"/>
  </p:normalViewPr>
  <p:slideViewPr>
    <p:cSldViewPr snapToGrid="0">
      <p:cViewPr varScale="1">
        <p:scale>
          <a:sx n="65" d="100"/>
          <a:sy n="65" d="100"/>
        </p:scale>
        <p:origin x="99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8D988-40D8-49CD-8079-A4EA704A8E18}" type="datetimeFigureOut">
              <a:rPr lang="ru-RU" smtClean="0"/>
              <a:t>04.03.2019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A9A30-72D8-4FA5-9EB7-EA0E087C1A2C}" type="slidenum">
              <a:rPr lang="ru-RU" smtClean="0"/>
              <a:t>‹#›</a:t>
            </a:fld>
            <a:endParaRPr lang="ru-RU"/>
          </a:p>
        </p:txBody>
      </p:sp>
    </p:spTree>
    <p:extLst>
      <p:ext uri="{BB962C8B-B14F-4D97-AF65-F5344CB8AC3E}">
        <p14:creationId xmlns:p14="http://schemas.microsoft.com/office/powerpoint/2010/main" val="263412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A9A30-72D8-4FA5-9EB7-EA0E087C1A2C}" type="slidenum">
              <a:rPr lang="ru-RU" smtClean="0"/>
              <a:t>2</a:t>
            </a:fld>
            <a:endParaRPr lang="ru-RU"/>
          </a:p>
        </p:txBody>
      </p:sp>
    </p:spTree>
    <p:extLst>
      <p:ext uri="{BB962C8B-B14F-4D97-AF65-F5344CB8AC3E}">
        <p14:creationId xmlns:p14="http://schemas.microsoft.com/office/powerpoint/2010/main" val="300417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A9A30-72D8-4FA5-9EB7-EA0E087C1A2C}" type="slidenum">
              <a:rPr lang="ru-RU" smtClean="0"/>
              <a:t>20</a:t>
            </a:fld>
            <a:endParaRPr lang="ru-RU"/>
          </a:p>
        </p:txBody>
      </p:sp>
    </p:spTree>
    <p:extLst>
      <p:ext uri="{BB962C8B-B14F-4D97-AF65-F5344CB8AC3E}">
        <p14:creationId xmlns:p14="http://schemas.microsoft.com/office/powerpoint/2010/main" val="141901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solidFill>
                  <a:srgbClr val="FF0000"/>
                </a:solidFill>
              </a:rPr>
              <a:t>Вывод: Выяснили, что воздействие шума на ухо, даже непродолжительное, может снижать остроту слуха. Объясняется это тем, что при влиянии громких звуков происходит растяжение барабанной перепонки, теряется её эластичность, поэтому требуется больший уровень звука , чтобы она начала колебаться; разрушаются слуховые анализаторы Проведенный эксперимент доказал что шум оказывает отрицательное влияние на слух.</a:t>
            </a:r>
            <a:endParaRPr lang="ru-RU" b="1" dirty="0">
              <a:solidFill>
                <a:srgbClr val="FF0000"/>
              </a:solidFill>
            </a:endParaRPr>
          </a:p>
        </p:txBody>
      </p:sp>
      <p:sp>
        <p:nvSpPr>
          <p:cNvPr id="4" name="Номер слайда 3"/>
          <p:cNvSpPr>
            <a:spLocks noGrp="1"/>
          </p:cNvSpPr>
          <p:nvPr>
            <p:ph type="sldNum" sz="quarter" idx="10"/>
          </p:nvPr>
        </p:nvSpPr>
        <p:spPr/>
        <p:txBody>
          <a:bodyPr/>
          <a:lstStyle/>
          <a:p>
            <a:fld id="{C01A9A30-72D8-4FA5-9EB7-EA0E087C1A2C}" type="slidenum">
              <a:rPr lang="ru-RU" smtClean="0"/>
              <a:t>21</a:t>
            </a:fld>
            <a:endParaRPr lang="ru-RU"/>
          </a:p>
        </p:txBody>
      </p:sp>
    </p:spTree>
    <p:extLst>
      <p:ext uri="{BB962C8B-B14F-4D97-AF65-F5344CB8AC3E}">
        <p14:creationId xmlns:p14="http://schemas.microsoft.com/office/powerpoint/2010/main" val="48926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24436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376005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0825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35864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82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197065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330253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305926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144865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5D1F7C-3CCB-4C76-A894-5102E8165B26}" type="datetimeFigureOut">
              <a:rPr lang="ru-RU" smtClean="0"/>
              <a:t>04.03.2019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149054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A5D1F7C-3CCB-4C76-A894-5102E8165B26}" type="datetimeFigureOut">
              <a:rPr lang="ru-RU" smtClean="0"/>
              <a:t>04.03.2019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289430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A5D1F7C-3CCB-4C76-A894-5102E8165B26}" type="datetimeFigureOut">
              <a:rPr lang="ru-RU" smtClean="0"/>
              <a:t>04.03.2019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402016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5D1F7C-3CCB-4C76-A894-5102E8165B26}" type="datetimeFigureOut">
              <a:rPr lang="ru-RU" smtClean="0"/>
              <a:t>04.03.2019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185365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D1F7C-3CCB-4C76-A894-5102E8165B26}" type="datetimeFigureOut">
              <a:rPr lang="ru-RU" smtClean="0"/>
              <a:t>04.03.2019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289916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5D1F7C-3CCB-4C76-A894-5102E8165B26}" type="datetimeFigureOut">
              <a:rPr lang="ru-RU" smtClean="0"/>
              <a:t>04.03.2019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265071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5D1F7C-3CCB-4C76-A894-5102E8165B26}" type="datetimeFigureOut">
              <a:rPr lang="ru-RU" smtClean="0"/>
              <a:t>04.03.2019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DE979E-86C5-4A75-B862-F582A3E5BF45}" type="slidenum">
              <a:rPr lang="ru-RU" smtClean="0"/>
              <a:t>‹#›</a:t>
            </a:fld>
            <a:endParaRPr lang="ru-RU"/>
          </a:p>
        </p:txBody>
      </p:sp>
    </p:spTree>
    <p:extLst>
      <p:ext uri="{BB962C8B-B14F-4D97-AF65-F5344CB8AC3E}">
        <p14:creationId xmlns:p14="http://schemas.microsoft.com/office/powerpoint/2010/main" val="282178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5D1F7C-3CCB-4C76-A894-5102E8165B26}" type="datetimeFigureOut">
              <a:rPr lang="ru-RU" smtClean="0"/>
              <a:t>04.03.2019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DE979E-86C5-4A75-B862-F582A3E5BF45}" type="slidenum">
              <a:rPr lang="ru-RU" smtClean="0"/>
              <a:t>‹#›</a:t>
            </a:fld>
            <a:endParaRPr lang="ru-RU"/>
          </a:p>
        </p:txBody>
      </p:sp>
    </p:spTree>
    <p:extLst>
      <p:ext uri="{BB962C8B-B14F-4D97-AF65-F5344CB8AC3E}">
        <p14:creationId xmlns:p14="http://schemas.microsoft.com/office/powerpoint/2010/main" val="2144725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1USAJayFUeQ&amp;t=33s"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13552" y="1506397"/>
            <a:ext cx="4094087" cy="2059327"/>
          </a:xfrm>
        </p:spPr>
        <p:txBody>
          <a:bodyPr anchor="ctr" anchorCtr="0">
            <a:noAutofit/>
          </a:bodyPr>
          <a:lstStyle/>
          <a:p>
            <a:pPr algn="ctr"/>
            <a:r>
              <a:rPr lang="ru-RU" sz="3200" b="1" dirty="0" smtClean="0">
                <a:effectLst>
                  <a:outerShdw blurRad="38100" dist="38100" dir="2700000" algn="tl">
                    <a:srgbClr val="000000">
                      <a:alpha val="43137"/>
                    </a:srgbClr>
                  </a:outerShdw>
                </a:effectLst>
              </a:rPr>
              <a:t>Тема: </a:t>
            </a:r>
            <a:br>
              <a:rPr lang="ru-RU" sz="3200" b="1" dirty="0" smtClean="0">
                <a:effectLst>
                  <a:outerShdw blurRad="38100" dist="38100" dir="2700000" algn="tl">
                    <a:srgbClr val="000000">
                      <a:alpha val="43137"/>
                    </a:srgbClr>
                  </a:outerShdw>
                </a:effectLst>
              </a:rPr>
            </a:br>
            <a:r>
              <a:rPr lang="ru-RU" sz="3200" b="1" dirty="0" smtClean="0">
                <a:effectLst>
                  <a:outerShdw blurRad="38100" dist="38100" dir="2700000" algn="tl">
                    <a:srgbClr val="000000">
                      <a:alpha val="43137"/>
                    </a:srgbClr>
                  </a:outerShdw>
                </a:effectLst>
              </a:rPr>
              <a:t>Решение экологической проблемы шумового загрязнения среды в ГУО «Средняя школа №24»</a:t>
            </a:r>
            <a:endParaRPr lang="ru-RU" sz="3200" b="1" dirty="0">
              <a:effectLst>
                <a:outerShdw blurRad="38100" dist="38100" dir="2700000" algn="tl">
                  <a:srgbClr val="000000">
                    <a:alpha val="43137"/>
                  </a:srgbClr>
                </a:outerShdw>
              </a:effectLst>
            </a:endParaRPr>
          </a:p>
        </p:txBody>
      </p:sp>
      <p:pic>
        <p:nvPicPr>
          <p:cNvPr id="5122" name="Picture 2" descr="ÐÐ°ÑÑÐ¸Ð½ÐºÐ¸ Ð¿Ð¾ Ð·Ð°Ð¿ÑÐ¾ÑÑ ÐÐ°Ð»ÑÑÐ¸Ðº Ð¸Ð³ÑÐ°Ñ Ð¿ÑÐ¸ ÐµÐ³Ð¾ Ð´Ð¾ÐºÑÐ¾Ñ ÑÐ¼Ð¾ÑÑÑ ÐµÐ³Ð¾ ÑÑÐ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46"/>
            <a:ext cx="5070722" cy="68420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30030" y="206514"/>
            <a:ext cx="4277609" cy="461665"/>
          </a:xfrm>
          <a:prstGeom prst="rect">
            <a:avLst/>
          </a:prstGeom>
        </p:spPr>
        <p:txBody>
          <a:bodyPr wrap="square">
            <a:spAutoFit/>
          </a:bodyPr>
          <a:lstStyle/>
          <a:p>
            <a:r>
              <a:rPr lang="ru-RU" sz="2400" b="1" dirty="0">
                <a:solidFill>
                  <a:schemeClr val="accent1">
                    <a:lumMod val="75000"/>
                  </a:schemeClr>
                </a:solidFill>
                <a:effectLst>
                  <a:outerShdw blurRad="38100" dist="38100" dir="2700000" algn="tl">
                    <a:srgbClr val="000000">
                      <a:alpha val="43137"/>
                    </a:srgbClr>
                  </a:outerShdw>
                </a:effectLst>
              </a:rPr>
              <a:t>Исследовательская </a:t>
            </a:r>
            <a:r>
              <a:rPr lang="ru-RU" sz="2400" b="1" dirty="0" smtClean="0">
                <a:solidFill>
                  <a:schemeClr val="accent1">
                    <a:lumMod val="75000"/>
                  </a:schemeClr>
                </a:solidFill>
                <a:effectLst>
                  <a:outerShdw blurRad="38100" dist="38100" dir="2700000" algn="tl">
                    <a:srgbClr val="000000">
                      <a:alpha val="43137"/>
                    </a:srgbClr>
                  </a:outerShdw>
                </a:effectLst>
              </a:rPr>
              <a:t>работа</a:t>
            </a:r>
            <a:endParaRPr lang="ru-RU" sz="2400" b="1" dirty="0">
              <a:solidFill>
                <a:schemeClr val="accent1">
                  <a:lumMod val="75000"/>
                </a:schemeClr>
              </a:solidFill>
              <a:effectLst>
                <a:outerShdw blurRad="38100" dist="38100" dir="2700000" algn="tl">
                  <a:srgbClr val="000000">
                    <a:alpha val="43137"/>
                  </a:srgbClr>
                </a:outerShdw>
              </a:effectLst>
            </a:endParaRPr>
          </a:p>
        </p:txBody>
      </p:sp>
      <p:sp>
        <p:nvSpPr>
          <p:cNvPr id="5" name="Заголовок 1"/>
          <p:cNvSpPr txBox="1">
            <a:spLocks/>
          </p:cNvSpPr>
          <p:nvPr/>
        </p:nvSpPr>
        <p:spPr>
          <a:xfrm>
            <a:off x="5513552" y="4403943"/>
            <a:ext cx="4287271" cy="2087011"/>
          </a:xfrm>
          <a:prstGeom prst="rect">
            <a:avLst/>
          </a:prstGeom>
        </p:spPr>
        <p:txBody>
          <a:bodyPr vert="horz" lIns="91440" tIns="45720" rIns="91440" bIns="45720" rtlCol="0" anchor="ctr" anchorCtr="0">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ru-RU" sz="2000" i="1" dirty="0">
                <a:solidFill>
                  <a:schemeClr val="accent1">
                    <a:lumMod val="75000"/>
                  </a:schemeClr>
                </a:solidFill>
                <a:effectLst>
                  <a:outerShdw blurRad="38100" dist="38100" dir="2700000" algn="tl">
                    <a:srgbClr val="000000">
                      <a:alpha val="43137"/>
                    </a:srgbClr>
                  </a:outerShdw>
                </a:effectLst>
              </a:rPr>
              <a:t>Выполнили</a:t>
            </a:r>
            <a:r>
              <a:rPr lang="en-US" sz="2000" i="1" dirty="0">
                <a:solidFill>
                  <a:schemeClr val="accent1">
                    <a:lumMod val="75000"/>
                  </a:schemeClr>
                </a:solidFill>
                <a:effectLst>
                  <a:outerShdw blurRad="38100" dist="38100" dir="2700000" algn="tl">
                    <a:srgbClr val="000000">
                      <a:alpha val="43137"/>
                    </a:srgbClr>
                  </a:outerShdw>
                </a:effectLst>
              </a:rPr>
              <a:t>:</a:t>
            </a:r>
            <a:r>
              <a:rPr lang="ru-RU" sz="2000" i="1" dirty="0">
                <a:solidFill>
                  <a:schemeClr val="accent1">
                    <a:lumMod val="75000"/>
                  </a:schemeClr>
                </a:solidFill>
                <a:effectLst>
                  <a:outerShdw blurRad="38100" dist="38100" dir="2700000" algn="tl">
                    <a:srgbClr val="000000">
                      <a:alpha val="43137"/>
                    </a:srgbClr>
                  </a:outerShdw>
                </a:effectLst>
              </a:rPr>
              <a:t> Лещенко Егор</a:t>
            </a:r>
          </a:p>
          <a:p>
            <a:pPr algn="l"/>
            <a:r>
              <a:rPr lang="ru-RU" sz="2000" i="1" dirty="0">
                <a:solidFill>
                  <a:schemeClr val="accent1">
                    <a:lumMod val="75000"/>
                  </a:schemeClr>
                </a:solidFill>
                <a:effectLst>
                  <a:outerShdw blurRad="38100" dist="38100" dir="2700000" algn="tl">
                    <a:srgbClr val="000000">
                      <a:alpha val="43137"/>
                    </a:srgbClr>
                  </a:outerShdw>
                </a:effectLst>
              </a:rPr>
              <a:t>                   </a:t>
            </a:r>
            <a:r>
              <a:rPr lang="ru-RU" sz="2000" i="1" dirty="0" smtClean="0">
                <a:solidFill>
                  <a:schemeClr val="accent1">
                    <a:lumMod val="75000"/>
                  </a:schemeClr>
                </a:solidFill>
                <a:effectLst>
                  <a:outerShdw blurRad="38100" dist="38100" dir="2700000" algn="tl">
                    <a:srgbClr val="000000">
                      <a:alpha val="43137"/>
                    </a:srgbClr>
                  </a:outerShdw>
                </a:effectLst>
              </a:rPr>
              <a:t>Магеров </a:t>
            </a:r>
            <a:r>
              <a:rPr lang="ru-RU" sz="2000" i="1" dirty="0">
                <a:solidFill>
                  <a:schemeClr val="accent1">
                    <a:lumMod val="75000"/>
                  </a:schemeClr>
                </a:solidFill>
                <a:effectLst>
                  <a:outerShdw blurRad="38100" dist="38100" dir="2700000" algn="tl">
                    <a:srgbClr val="000000">
                      <a:alpha val="43137"/>
                    </a:srgbClr>
                  </a:outerShdw>
                </a:effectLst>
              </a:rPr>
              <a:t>Даниил</a:t>
            </a:r>
          </a:p>
          <a:p>
            <a:pPr algn="l"/>
            <a:r>
              <a:rPr lang="ru-RU" sz="2000" i="1" dirty="0">
                <a:solidFill>
                  <a:schemeClr val="accent1">
                    <a:lumMod val="75000"/>
                  </a:schemeClr>
                </a:solidFill>
                <a:effectLst>
                  <a:outerShdw blurRad="38100" dist="38100" dir="2700000" algn="tl">
                    <a:srgbClr val="000000">
                      <a:alpha val="43137"/>
                    </a:srgbClr>
                  </a:outerShdw>
                </a:effectLst>
              </a:rPr>
              <a:t>                   </a:t>
            </a:r>
            <a:r>
              <a:rPr lang="ru-RU" sz="2000" i="1" dirty="0" smtClean="0">
                <a:solidFill>
                  <a:schemeClr val="accent1">
                    <a:lumMod val="75000"/>
                  </a:schemeClr>
                </a:solidFill>
                <a:effectLst>
                  <a:outerShdw blurRad="38100" dist="38100" dir="2700000" algn="tl">
                    <a:srgbClr val="000000">
                      <a:alpha val="43137"/>
                    </a:srgbClr>
                  </a:outerShdw>
                </a:effectLst>
              </a:rPr>
              <a:t>Магеров Назар </a:t>
            </a:r>
          </a:p>
          <a:p>
            <a:pPr algn="l"/>
            <a:r>
              <a:rPr lang="ru-RU" sz="2000" i="1" dirty="0" smtClean="0">
                <a:solidFill>
                  <a:schemeClr val="accent1">
                    <a:lumMod val="75000"/>
                  </a:schemeClr>
                </a:solidFill>
                <a:effectLst>
                  <a:outerShdw blurRad="38100" dist="38100" dir="2700000" algn="tl">
                    <a:srgbClr val="000000">
                      <a:alpha val="43137"/>
                    </a:srgbClr>
                  </a:outerShdw>
                </a:effectLst>
              </a:rPr>
              <a:t>                   </a:t>
            </a:r>
          </a:p>
          <a:p>
            <a:pPr algn="l"/>
            <a:r>
              <a:rPr lang="ru-RU" sz="2000" i="1" dirty="0" smtClean="0">
                <a:solidFill>
                  <a:schemeClr val="accent1">
                    <a:lumMod val="75000"/>
                  </a:schemeClr>
                </a:solidFill>
                <a:effectLst>
                  <a:outerShdw blurRad="38100" dist="38100" dir="2700000" algn="tl">
                    <a:srgbClr val="000000">
                      <a:alpha val="43137"/>
                    </a:srgbClr>
                  </a:outerShdw>
                </a:effectLst>
              </a:rPr>
              <a:t>Руководитель</a:t>
            </a:r>
            <a:r>
              <a:rPr lang="en-US" sz="2000" i="1" dirty="0">
                <a:solidFill>
                  <a:schemeClr val="accent1">
                    <a:lumMod val="75000"/>
                  </a:schemeClr>
                </a:solidFill>
                <a:effectLst>
                  <a:outerShdw blurRad="38100" dist="38100" dir="2700000" algn="tl">
                    <a:srgbClr val="000000">
                      <a:alpha val="43137"/>
                    </a:srgbClr>
                  </a:outerShdw>
                </a:effectLst>
              </a:rPr>
              <a:t>: </a:t>
            </a:r>
            <a:r>
              <a:rPr lang="ru-RU" sz="2000" i="1" dirty="0">
                <a:solidFill>
                  <a:schemeClr val="accent1">
                    <a:lumMod val="75000"/>
                  </a:schemeClr>
                </a:solidFill>
                <a:effectLst>
                  <a:outerShdw blurRad="38100" dist="38100" dir="2700000" algn="tl">
                    <a:srgbClr val="000000">
                      <a:alpha val="43137"/>
                    </a:srgbClr>
                  </a:outerShdw>
                </a:effectLst>
              </a:rPr>
              <a:t>Боровик </a:t>
            </a:r>
            <a:r>
              <a:rPr lang="ru-RU" sz="2000" i="1" dirty="0" smtClean="0">
                <a:solidFill>
                  <a:schemeClr val="accent1">
                    <a:lumMod val="75000"/>
                  </a:schemeClr>
                </a:solidFill>
                <a:effectLst>
                  <a:outerShdw blurRad="38100" dist="38100" dir="2700000" algn="tl">
                    <a:srgbClr val="000000">
                      <a:alpha val="43137"/>
                    </a:srgbClr>
                  </a:outerShdw>
                </a:effectLst>
              </a:rPr>
              <a:t>С.С</a:t>
            </a:r>
            <a:endParaRPr lang="ru-RU" sz="2000" i="1" dirty="0">
              <a:solidFill>
                <a:schemeClr val="accent1">
                  <a:lumMod val="75000"/>
                </a:schemeClr>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5" y="0"/>
            <a:ext cx="5082537" cy="6859514"/>
          </a:xfrm>
          <a:prstGeom prst="rect">
            <a:avLst/>
          </a:prstGeom>
        </p:spPr>
      </p:pic>
    </p:spTree>
    <p:extLst>
      <p:ext uri="{BB962C8B-B14F-4D97-AF65-F5344CB8AC3E}">
        <p14:creationId xmlns:p14="http://schemas.microsoft.com/office/powerpoint/2010/main" val="6129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9" y="14991"/>
            <a:ext cx="6398022" cy="374755"/>
          </a:xfrm>
        </p:spPr>
        <p:txBody>
          <a:bodyPr>
            <a:normAutofit fontScale="90000"/>
          </a:bodyPr>
          <a:lstStyle/>
          <a:p>
            <a:r>
              <a:rPr lang="ru-RU" dirty="0" smtClean="0"/>
              <a:t>Анкетирование среди учащихся 1, 4 и 5 классов СШ №24</a:t>
            </a:r>
            <a:endParaRPr lang="ru-RU" dirty="0"/>
          </a:p>
        </p:txBody>
      </p:sp>
      <p:sp>
        <p:nvSpPr>
          <p:cNvPr id="6" name="Текст 3"/>
          <p:cNvSpPr>
            <a:spLocks noGrp="1"/>
          </p:cNvSpPr>
          <p:nvPr>
            <p:ph type="body" sz="half" idx="2"/>
          </p:nvPr>
        </p:nvSpPr>
        <p:spPr>
          <a:xfrm>
            <a:off x="1292402" y="884421"/>
            <a:ext cx="6997158" cy="734516"/>
          </a:xfrm>
        </p:spPr>
        <p:txBody>
          <a:bodyPr>
            <a:normAutofit fontScale="85000" lnSpcReduction="10000"/>
          </a:bodyPr>
          <a:lstStyle/>
          <a:p>
            <a:pPr algn="ctr"/>
            <a:r>
              <a:rPr lang="ru-RU" sz="3200" dirty="0" smtClean="0">
                <a:solidFill>
                  <a:schemeClr val="tx1">
                    <a:lumMod val="65000"/>
                    <a:lumOff val="35000"/>
                  </a:schemeClr>
                </a:solidFill>
              </a:rPr>
              <a:t>1 вопрос: Мешает ли Вам шум на уроках?</a:t>
            </a:r>
            <a:endParaRPr lang="ru-RU" sz="3200" dirty="0">
              <a:solidFill>
                <a:schemeClr val="tx1">
                  <a:lumMod val="65000"/>
                  <a:lumOff val="3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560569328"/>
              </p:ext>
            </p:extLst>
          </p:nvPr>
        </p:nvGraphicFramePr>
        <p:xfrm>
          <a:off x="551971" y="1967073"/>
          <a:ext cx="8292227" cy="4218710"/>
        </p:xfrm>
        <a:graphic>
          <a:graphicData uri="http://schemas.openxmlformats.org/drawingml/2006/table">
            <a:tbl>
              <a:tblPr firstRow="1" firstCol="1" bandRow="1">
                <a:tableStyleId>{5C22544A-7EE6-4342-B048-85BDC9FD1C3A}</a:tableStyleId>
              </a:tblPr>
              <a:tblGrid>
                <a:gridCol w="2072986">
                  <a:extLst>
                    <a:ext uri="{9D8B030D-6E8A-4147-A177-3AD203B41FA5}">
                      <a16:colId xmlns:a16="http://schemas.microsoft.com/office/drawing/2014/main" xmlns="" val="20000"/>
                    </a:ext>
                  </a:extLst>
                </a:gridCol>
                <a:gridCol w="1017653">
                  <a:extLst>
                    <a:ext uri="{9D8B030D-6E8A-4147-A177-3AD203B41FA5}">
                      <a16:colId xmlns:a16="http://schemas.microsoft.com/office/drawing/2014/main" xmlns="" val="20001"/>
                    </a:ext>
                  </a:extLst>
                </a:gridCol>
                <a:gridCol w="1034321">
                  <a:extLst>
                    <a:ext uri="{9D8B030D-6E8A-4147-A177-3AD203B41FA5}">
                      <a16:colId xmlns:a16="http://schemas.microsoft.com/office/drawing/2014/main" xmlns="" val="20002"/>
                    </a:ext>
                  </a:extLst>
                </a:gridCol>
                <a:gridCol w="1154243">
                  <a:extLst>
                    <a:ext uri="{9D8B030D-6E8A-4147-A177-3AD203B41FA5}">
                      <a16:colId xmlns:a16="http://schemas.microsoft.com/office/drawing/2014/main" xmlns="" val="20003"/>
                    </a:ext>
                  </a:extLst>
                </a:gridCol>
                <a:gridCol w="1004341">
                  <a:extLst>
                    <a:ext uri="{9D8B030D-6E8A-4147-A177-3AD203B41FA5}">
                      <a16:colId xmlns:a16="http://schemas.microsoft.com/office/drawing/2014/main" xmlns="" val="20004"/>
                    </a:ext>
                  </a:extLst>
                </a:gridCol>
                <a:gridCol w="1064301">
                  <a:extLst>
                    <a:ext uri="{9D8B030D-6E8A-4147-A177-3AD203B41FA5}">
                      <a16:colId xmlns:a16="http://schemas.microsoft.com/office/drawing/2014/main" xmlns="" val="20005"/>
                    </a:ext>
                  </a:extLst>
                </a:gridCol>
                <a:gridCol w="944382">
                  <a:extLst>
                    <a:ext uri="{9D8B030D-6E8A-4147-A177-3AD203B41FA5}">
                      <a16:colId xmlns:a16="http://schemas.microsoft.com/office/drawing/2014/main" xmlns="" val="20006"/>
                    </a:ext>
                  </a:extLst>
                </a:gridCol>
              </a:tblGrid>
              <a:tr h="970999">
                <a:tc>
                  <a:txBody>
                    <a:bodyPr/>
                    <a:lstStyle/>
                    <a:p>
                      <a:pPr>
                        <a:lnSpc>
                          <a:spcPct val="107000"/>
                        </a:lnSpc>
                        <a:spcAft>
                          <a:spcPts val="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38691">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Да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54,5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52,3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87</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63,5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089166">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Нет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10,3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10,2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219854">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Не обращаю внимания: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36,4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45,8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26,3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81820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9" y="14991"/>
            <a:ext cx="6398022" cy="374755"/>
          </a:xfrm>
        </p:spPr>
        <p:txBody>
          <a:bodyPr>
            <a:normAutofit fontScale="90000"/>
          </a:bodyPr>
          <a:lstStyle/>
          <a:p>
            <a:r>
              <a:rPr lang="ru-RU" dirty="0" smtClean="0"/>
              <a:t>Анкетирование среди учащихся 1, 4 и 5 классов СШ №24</a:t>
            </a:r>
            <a:endParaRPr lang="ru-RU" dirty="0"/>
          </a:p>
        </p:txBody>
      </p:sp>
      <p:sp>
        <p:nvSpPr>
          <p:cNvPr id="6" name="Текст 3"/>
          <p:cNvSpPr>
            <a:spLocks noGrp="1"/>
          </p:cNvSpPr>
          <p:nvPr>
            <p:ph type="body" sz="half" idx="2"/>
          </p:nvPr>
        </p:nvSpPr>
        <p:spPr>
          <a:xfrm>
            <a:off x="1292402" y="884421"/>
            <a:ext cx="6997158" cy="734516"/>
          </a:xfrm>
        </p:spPr>
        <p:txBody>
          <a:bodyPr>
            <a:normAutofit fontScale="77500" lnSpcReduction="20000"/>
          </a:bodyPr>
          <a:lstStyle/>
          <a:p>
            <a:pPr algn="ctr"/>
            <a:r>
              <a:rPr lang="ru-RU" sz="3200" dirty="0" smtClean="0">
                <a:solidFill>
                  <a:schemeClr val="tx1">
                    <a:lumMod val="65000"/>
                    <a:lumOff val="35000"/>
                  </a:schemeClr>
                </a:solidFill>
              </a:rPr>
              <a:t>2 вопрос: Мешает ли Вам шум на переменах?</a:t>
            </a:r>
            <a:endParaRPr lang="ru-RU" sz="3200" dirty="0">
              <a:solidFill>
                <a:schemeClr val="tx1">
                  <a:lumMod val="65000"/>
                  <a:lumOff val="3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374581103"/>
              </p:ext>
            </p:extLst>
          </p:nvPr>
        </p:nvGraphicFramePr>
        <p:xfrm>
          <a:off x="551971" y="1967073"/>
          <a:ext cx="8292227" cy="4218710"/>
        </p:xfrm>
        <a:graphic>
          <a:graphicData uri="http://schemas.openxmlformats.org/drawingml/2006/table">
            <a:tbl>
              <a:tblPr firstRow="1" firstCol="1" bandRow="1">
                <a:tableStyleId>{5C22544A-7EE6-4342-B048-85BDC9FD1C3A}</a:tableStyleId>
              </a:tblPr>
              <a:tblGrid>
                <a:gridCol w="2072986">
                  <a:extLst>
                    <a:ext uri="{9D8B030D-6E8A-4147-A177-3AD203B41FA5}">
                      <a16:colId xmlns:a16="http://schemas.microsoft.com/office/drawing/2014/main" xmlns="" val="20000"/>
                    </a:ext>
                  </a:extLst>
                </a:gridCol>
                <a:gridCol w="1017653">
                  <a:extLst>
                    <a:ext uri="{9D8B030D-6E8A-4147-A177-3AD203B41FA5}">
                      <a16:colId xmlns:a16="http://schemas.microsoft.com/office/drawing/2014/main" xmlns="" val="20001"/>
                    </a:ext>
                  </a:extLst>
                </a:gridCol>
                <a:gridCol w="1034321">
                  <a:extLst>
                    <a:ext uri="{9D8B030D-6E8A-4147-A177-3AD203B41FA5}">
                      <a16:colId xmlns:a16="http://schemas.microsoft.com/office/drawing/2014/main" xmlns="" val="20002"/>
                    </a:ext>
                  </a:extLst>
                </a:gridCol>
                <a:gridCol w="1154243">
                  <a:extLst>
                    <a:ext uri="{9D8B030D-6E8A-4147-A177-3AD203B41FA5}">
                      <a16:colId xmlns:a16="http://schemas.microsoft.com/office/drawing/2014/main" xmlns="" val="20003"/>
                    </a:ext>
                  </a:extLst>
                </a:gridCol>
                <a:gridCol w="1004341">
                  <a:extLst>
                    <a:ext uri="{9D8B030D-6E8A-4147-A177-3AD203B41FA5}">
                      <a16:colId xmlns:a16="http://schemas.microsoft.com/office/drawing/2014/main" xmlns="" val="20004"/>
                    </a:ext>
                  </a:extLst>
                </a:gridCol>
                <a:gridCol w="1064301">
                  <a:extLst>
                    <a:ext uri="{9D8B030D-6E8A-4147-A177-3AD203B41FA5}">
                      <a16:colId xmlns:a16="http://schemas.microsoft.com/office/drawing/2014/main" xmlns="" val="20005"/>
                    </a:ext>
                  </a:extLst>
                </a:gridCol>
                <a:gridCol w="944382">
                  <a:extLst>
                    <a:ext uri="{9D8B030D-6E8A-4147-A177-3AD203B41FA5}">
                      <a16:colId xmlns:a16="http://schemas.microsoft.com/office/drawing/2014/main" xmlns="" val="20006"/>
                    </a:ext>
                  </a:extLst>
                </a:gridCol>
              </a:tblGrid>
              <a:tr h="970999">
                <a:tc>
                  <a:txBody>
                    <a:bodyPr/>
                    <a:lstStyle/>
                    <a:p>
                      <a:pPr>
                        <a:lnSpc>
                          <a:spcPct val="107000"/>
                        </a:lnSpc>
                        <a:spcAft>
                          <a:spcPts val="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38691">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Да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52,3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37</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27</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089166">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Нет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18,2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49,5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47</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219854">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Не обращаю внимания: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29,5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22,4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26,3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9360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9" y="14991"/>
            <a:ext cx="6398022" cy="374755"/>
          </a:xfrm>
        </p:spPr>
        <p:txBody>
          <a:bodyPr>
            <a:normAutofit fontScale="90000"/>
          </a:bodyPr>
          <a:lstStyle/>
          <a:p>
            <a:r>
              <a:rPr lang="ru-RU" dirty="0" smtClean="0"/>
              <a:t>Анкетирование среди учащихся 1, 4 и 5 классов </a:t>
            </a:r>
            <a:endParaRPr lang="ru-RU" dirty="0"/>
          </a:p>
        </p:txBody>
      </p:sp>
      <p:sp>
        <p:nvSpPr>
          <p:cNvPr id="6" name="Текст 3"/>
          <p:cNvSpPr>
            <a:spLocks noGrp="1"/>
          </p:cNvSpPr>
          <p:nvPr>
            <p:ph type="body" sz="half" idx="2"/>
          </p:nvPr>
        </p:nvSpPr>
        <p:spPr>
          <a:xfrm>
            <a:off x="719528" y="794480"/>
            <a:ext cx="8019738" cy="1034320"/>
          </a:xfrm>
        </p:spPr>
        <p:txBody>
          <a:bodyPr>
            <a:normAutofit fontScale="85000" lnSpcReduction="10000"/>
          </a:bodyPr>
          <a:lstStyle/>
          <a:p>
            <a:pPr algn="ctr"/>
            <a:r>
              <a:rPr lang="ru-RU" sz="3200" dirty="0" smtClean="0">
                <a:solidFill>
                  <a:schemeClr val="tx1">
                    <a:lumMod val="65000"/>
                    <a:lumOff val="35000"/>
                  </a:schemeClr>
                </a:solidFill>
              </a:rPr>
              <a:t>3 </a:t>
            </a:r>
            <a:r>
              <a:rPr lang="ru-RU" sz="3200" dirty="0" err="1" smtClean="0">
                <a:solidFill>
                  <a:schemeClr val="tx1">
                    <a:lumMod val="65000"/>
                    <a:lumOff val="35000"/>
                  </a:schemeClr>
                </a:solidFill>
              </a:rPr>
              <a:t>вопос</a:t>
            </a:r>
            <a:r>
              <a:rPr lang="ru-RU" sz="3200" dirty="0" smtClean="0">
                <a:solidFill>
                  <a:schemeClr val="tx1">
                    <a:lumMod val="65000"/>
                    <a:lumOff val="35000"/>
                  </a:schemeClr>
                </a:solidFill>
              </a:rPr>
              <a:t>: Часто ли вы задумываетесь о влиянии окружающего шума на Ваше здоровье?</a:t>
            </a:r>
            <a:endParaRPr lang="ru-RU" sz="3200" dirty="0">
              <a:solidFill>
                <a:schemeClr val="tx1">
                  <a:lumMod val="65000"/>
                  <a:lumOff val="3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3295777"/>
              </p:ext>
            </p:extLst>
          </p:nvPr>
        </p:nvGraphicFramePr>
        <p:xfrm>
          <a:off x="551971" y="1967073"/>
          <a:ext cx="8292227" cy="4218710"/>
        </p:xfrm>
        <a:graphic>
          <a:graphicData uri="http://schemas.openxmlformats.org/drawingml/2006/table">
            <a:tbl>
              <a:tblPr firstRow="1" firstCol="1" bandRow="1">
                <a:tableStyleId>{5C22544A-7EE6-4342-B048-85BDC9FD1C3A}</a:tableStyleId>
              </a:tblPr>
              <a:tblGrid>
                <a:gridCol w="2072986">
                  <a:extLst>
                    <a:ext uri="{9D8B030D-6E8A-4147-A177-3AD203B41FA5}">
                      <a16:colId xmlns:a16="http://schemas.microsoft.com/office/drawing/2014/main" xmlns="" val="20000"/>
                    </a:ext>
                  </a:extLst>
                </a:gridCol>
                <a:gridCol w="1017653">
                  <a:extLst>
                    <a:ext uri="{9D8B030D-6E8A-4147-A177-3AD203B41FA5}">
                      <a16:colId xmlns:a16="http://schemas.microsoft.com/office/drawing/2014/main" xmlns="" val="20001"/>
                    </a:ext>
                  </a:extLst>
                </a:gridCol>
                <a:gridCol w="1034321">
                  <a:extLst>
                    <a:ext uri="{9D8B030D-6E8A-4147-A177-3AD203B41FA5}">
                      <a16:colId xmlns:a16="http://schemas.microsoft.com/office/drawing/2014/main" xmlns="" val="20002"/>
                    </a:ext>
                  </a:extLst>
                </a:gridCol>
                <a:gridCol w="1154243">
                  <a:extLst>
                    <a:ext uri="{9D8B030D-6E8A-4147-A177-3AD203B41FA5}">
                      <a16:colId xmlns:a16="http://schemas.microsoft.com/office/drawing/2014/main" xmlns="" val="20003"/>
                    </a:ext>
                  </a:extLst>
                </a:gridCol>
                <a:gridCol w="1004341">
                  <a:extLst>
                    <a:ext uri="{9D8B030D-6E8A-4147-A177-3AD203B41FA5}">
                      <a16:colId xmlns:a16="http://schemas.microsoft.com/office/drawing/2014/main" xmlns="" val="20004"/>
                    </a:ext>
                  </a:extLst>
                </a:gridCol>
                <a:gridCol w="1064301">
                  <a:extLst>
                    <a:ext uri="{9D8B030D-6E8A-4147-A177-3AD203B41FA5}">
                      <a16:colId xmlns:a16="http://schemas.microsoft.com/office/drawing/2014/main" xmlns="" val="20005"/>
                    </a:ext>
                  </a:extLst>
                </a:gridCol>
                <a:gridCol w="944382">
                  <a:extLst>
                    <a:ext uri="{9D8B030D-6E8A-4147-A177-3AD203B41FA5}">
                      <a16:colId xmlns:a16="http://schemas.microsoft.com/office/drawing/2014/main" xmlns="" val="20006"/>
                    </a:ext>
                  </a:extLst>
                </a:gridCol>
              </a:tblGrid>
              <a:tr h="970999">
                <a:tc>
                  <a:txBody>
                    <a:bodyPr/>
                    <a:lstStyle/>
                    <a:p>
                      <a:pPr>
                        <a:lnSpc>
                          <a:spcPct val="107000"/>
                        </a:lnSpc>
                        <a:spcAft>
                          <a:spcPts val="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 </a:t>
                      </a:r>
                      <a:r>
                        <a:rPr lang="ru-RU" sz="2400" dirty="0" err="1" smtClean="0">
                          <a:effectLst/>
                          <a:latin typeface="Calibri" panose="020F0502020204030204" pitchFamily="34" charset="0"/>
                          <a:ea typeface="Calibri" panose="020F0502020204030204" pitchFamily="34" charset="0"/>
                          <a:cs typeface="Times New Roman" panose="02020603050405020304" pitchFamily="18" charset="0"/>
                        </a:rPr>
                        <a:t>кл</a:t>
                      </a: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38691">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Постоянно задумываюсь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17</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38,6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24,3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43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31,4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089166">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Никогда</a:t>
                      </a:r>
                      <a:r>
                        <a:rPr lang="ru-RU" sz="2400" baseline="0" dirty="0" smtClean="0">
                          <a:effectLst/>
                          <a:latin typeface="Calibri" panose="020F0502020204030204" pitchFamily="34" charset="0"/>
                          <a:ea typeface="Calibri" panose="020F0502020204030204" pitchFamily="34" charset="0"/>
                          <a:cs typeface="Times New Roman" panose="02020603050405020304" pitchFamily="18" charset="0"/>
                        </a:rPr>
                        <a:t> не думаю</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62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57,9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73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53,3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219854">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Для</a:t>
                      </a:r>
                      <a:r>
                        <a:rPr lang="ru-RU" sz="2400" baseline="0" dirty="0" smtClean="0">
                          <a:effectLst/>
                          <a:latin typeface="Calibri" panose="020F0502020204030204" pitchFamily="34" charset="0"/>
                          <a:ea typeface="Calibri" panose="020F0502020204030204" pitchFamily="34" charset="0"/>
                          <a:cs typeface="Times New Roman" panose="02020603050405020304" pitchFamily="18" charset="0"/>
                        </a:rPr>
                        <a:t> меня это не имеет значения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36,3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17,8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15,3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11868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60" y="746247"/>
            <a:ext cx="8210215" cy="5479754"/>
          </a:xfrm>
          <a:prstGeom prst="rect">
            <a:avLst/>
          </a:prstGeom>
          <a:effectLst>
            <a:softEdge rad="635000"/>
          </a:effectLst>
        </p:spPr>
      </p:pic>
      <p:sp>
        <p:nvSpPr>
          <p:cNvPr id="2" name="Заголовок 1"/>
          <p:cNvSpPr>
            <a:spLocks noGrp="1"/>
          </p:cNvSpPr>
          <p:nvPr>
            <p:ph type="title"/>
          </p:nvPr>
        </p:nvSpPr>
        <p:spPr>
          <a:xfrm>
            <a:off x="2779" y="14991"/>
            <a:ext cx="6398022" cy="374755"/>
          </a:xfrm>
        </p:spPr>
        <p:txBody>
          <a:bodyPr>
            <a:normAutofit fontScale="90000"/>
          </a:bodyPr>
          <a:lstStyle/>
          <a:p>
            <a:r>
              <a:rPr lang="ru-RU" dirty="0" smtClean="0"/>
              <a:t>Анкетирование среди учащихся 1, 4 и 5 классов СШ №24</a:t>
            </a:r>
            <a:endParaRPr lang="ru-RU" dirty="0"/>
          </a:p>
        </p:txBody>
      </p:sp>
      <p:sp>
        <p:nvSpPr>
          <p:cNvPr id="6" name="Текст 3"/>
          <p:cNvSpPr>
            <a:spLocks noGrp="1"/>
          </p:cNvSpPr>
          <p:nvPr>
            <p:ph type="body" sz="half" idx="2"/>
          </p:nvPr>
        </p:nvSpPr>
        <p:spPr>
          <a:xfrm>
            <a:off x="905338" y="1857835"/>
            <a:ext cx="8019738" cy="2878110"/>
          </a:xfrm>
        </p:spPr>
        <p:txBody>
          <a:bodyPr>
            <a:normAutofit/>
          </a:bodyPr>
          <a:lstStyle/>
          <a:p>
            <a:pPr algn="ctr"/>
            <a:r>
              <a:rPr lang="ru-RU" sz="3200" dirty="0" smtClean="0">
                <a:solidFill>
                  <a:schemeClr val="tx1">
                    <a:lumMod val="65000"/>
                    <a:lumOff val="35000"/>
                  </a:schemeClr>
                </a:solidFill>
              </a:rPr>
              <a:t>Опрос показал, что учащиеся не часто задумываются о влиянии шума на их здоровье. Но радует тот факт, что и безразличных к данному вопросу немного.</a:t>
            </a:r>
            <a:endParaRPr lang="ru-RU" sz="3200" dirty="0">
              <a:solidFill>
                <a:schemeClr val="tx1">
                  <a:lumMod val="65000"/>
                  <a:lumOff val="35000"/>
                </a:schemeClr>
              </a:solidFill>
            </a:endParaRPr>
          </a:p>
        </p:txBody>
      </p:sp>
      <p:sp>
        <p:nvSpPr>
          <p:cNvPr id="5" name="Заголовок 1"/>
          <p:cNvSpPr txBox="1">
            <a:spLocks/>
          </p:cNvSpPr>
          <p:nvPr/>
        </p:nvSpPr>
        <p:spPr>
          <a:xfrm>
            <a:off x="905338" y="746247"/>
            <a:ext cx="2400717" cy="755087"/>
          </a:xfrm>
          <a:prstGeom prst="rect">
            <a:avLst/>
          </a:prstGeom>
        </p:spPr>
        <p:txBody>
          <a:bodyPr vert="horz" lIns="91440" tIns="45720" rIns="91440" bIns="45720" rtlCol="0" anchor="b">
            <a:normAutofit fontScale="9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dirty="0" smtClean="0"/>
              <a:t>Выводы:</a:t>
            </a:r>
            <a:endParaRPr lang="ru-RU" sz="4800" dirty="0"/>
          </a:p>
        </p:txBody>
      </p:sp>
    </p:spTree>
    <p:extLst>
      <p:ext uri="{BB962C8B-B14F-4D97-AF65-F5344CB8AC3E}">
        <p14:creationId xmlns:p14="http://schemas.microsoft.com/office/powerpoint/2010/main" val="63339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1" y="206502"/>
            <a:ext cx="9658350" cy="825885"/>
          </a:xfrm>
        </p:spPr>
        <p:txBody>
          <a:bodyPr>
            <a:normAutofit fontScale="90000"/>
          </a:bodyPr>
          <a:lstStyle/>
          <a:p>
            <a:r>
              <a:rPr lang="ru-RU" dirty="0" smtClean="0"/>
              <a:t>         </a:t>
            </a:r>
            <a:r>
              <a:rPr lang="ru-RU" sz="2800" dirty="0" smtClean="0"/>
              <a:t>Результаты анкетирования  учителей </a:t>
            </a:r>
            <a:br>
              <a:rPr lang="ru-RU" sz="2800" dirty="0" smtClean="0"/>
            </a:br>
            <a:r>
              <a:rPr lang="ru-RU" sz="2800" dirty="0"/>
              <a:t> </a:t>
            </a:r>
            <a:r>
              <a:rPr lang="ru-RU" sz="2800" dirty="0" smtClean="0"/>
              <a:t>     ГУО «СШ №24 г. Минска»</a:t>
            </a:r>
            <a:endParaRPr lang="ru-RU" sz="2800" dirty="0"/>
          </a:p>
        </p:txBody>
      </p:sp>
      <p:sp>
        <p:nvSpPr>
          <p:cNvPr id="6" name="Текст 3"/>
          <p:cNvSpPr>
            <a:spLocks noGrp="1"/>
          </p:cNvSpPr>
          <p:nvPr>
            <p:ph type="body" sz="half" idx="2"/>
          </p:nvPr>
        </p:nvSpPr>
        <p:spPr>
          <a:xfrm>
            <a:off x="256622" y="1268357"/>
            <a:ext cx="8238449" cy="373503"/>
          </a:xfrm>
        </p:spPr>
        <p:txBody>
          <a:bodyPr>
            <a:normAutofit lnSpcReduction="10000"/>
          </a:bodyPr>
          <a:lstStyle/>
          <a:p>
            <a:pPr algn="ctr"/>
            <a:r>
              <a:rPr lang="ru-RU" sz="2000" dirty="0" smtClean="0">
                <a:solidFill>
                  <a:schemeClr val="tx1">
                    <a:lumMod val="65000"/>
                    <a:lumOff val="35000"/>
                  </a:schemeClr>
                </a:solidFill>
              </a:rPr>
              <a:t>1 вопрос: Ухудшает ли Ваше самочувствие шум на уроках?</a:t>
            </a:r>
            <a:endParaRPr lang="ru-RU" sz="2000" dirty="0">
              <a:solidFill>
                <a:schemeClr val="tx1">
                  <a:lumMod val="65000"/>
                  <a:lumOff val="3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014137109"/>
              </p:ext>
            </p:extLst>
          </p:nvPr>
        </p:nvGraphicFramePr>
        <p:xfrm>
          <a:off x="1112218" y="1815251"/>
          <a:ext cx="6527256" cy="1304994"/>
        </p:xfrm>
        <a:graphic>
          <a:graphicData uri="http://schemas.openxmlformats.org/drawingml/2006/table">
            <a:tbl>
              <a:tblPr firstCol="1" lastCol="1" bandRow="1">
                <a:tableStyleId>{5C22544A-7EE6-4342-B048-85BDC9FD1C3A}</a:tableStyleId>
              </a:tblPr>
              <a:tblGrid>
                <a:gridCol w="2072615">
                  <a:extLst>
                    <a:ext uri="{9D8B030D-6E8A-4147-A177-3AD203B41FA5}">
                      <a16:colId xmlns:a16="http://schemas.microsoft.com/office/drawing/2014/main" xmlns="" val="20000"/>
                    </a:ext>
                  </a:extLst>
                </a:gridCol>
                <a:gridCol w="2518327">
                  <a:extLst>
                    <a:ext uri="{9D8B030D-6E8A-4147-A177-3AD203B41FA5}">
                      <a16:colId xmlns:a16="http://schemas.microsoft.com/office/drawing/2014/main" xmlns="" val="20001"/>
                    </a:ext>
                  </a:extLst>
                </a:gridCol>
                <a:gridCol w="1936314">
                  <a:extLst>
                    <a:ext uri="{9D8B030D-6E8A-4147-A177-3AD203B41FA5}">
                      <a16:colId xmlns:a16="http://schemas.microsoft.com/office/drawing/2014/main" xmlns="" val="20002"/>
                    </a:ext>
                  </a:extLst>
                </a:gridCol>
              </a:tblGrid>
              <a:tr h="371425">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Да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10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90,9 %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30966">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Нет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9,09 %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82677">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Иногда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3" name="Прямоугольник 2"/>
          <p:cNvSpPr/>
          <p:nvPr/>
        </p:nvSpPr>
        <p:spPr>
          <a:xfrm>
            <a:off x="784639" y="3996497"/>
            <a:ext cx="5578771" cy="400110"/>
          </a:xfrm>
          <a:prstGeom prst="rect">
            <a:avLst/>
          </a:prstGeom>
        </p:spPr>
        <p:txBody>
          <a:bodyPr wrap="none">
            <a:spAutoFit/>
          </a:bodyPr>
          <a:lstStyle/>
          <a:p>
            <a:pPr algn="ctr"/>
            <a:r>
              <a:rPr lang="ru-RU" sz="2000" dirty="0">
                <a:solidFill>
                  <a:schemeClr val="tx1">
                    <a:lumMod val="65000"/>
                    <a:lumOff val="35000"/>
                  </a:schemeClr>
                </a:solidFill>
              </a:rPr>
              <a:t>2 вопрос: Мешает ли Вам шум на переменах?</a:t>
            </a:r>
          </a:p>
        </p:txBody>
      </p:sp>
      <p:graphicFrame>
        <p:nvGraphicFramePr>
          <p:cNvPr id="8" name="Таблица 7"/>
          <p:cNvGraphicFramePr>
            <a:graphicFrameLocks noGrp="1"/>
          </p:cNvGraphicFramePr>
          <p:nvPr>
            <p:extLst>
              <p:ext uri="{D42A27DB-BD31-4B8C-83A1-F6EECF244321}">
                <p14:modId xmlns:p14="http://schemas.microsoft.com/office/powerpoint/2010/main" val="528205200"/>
              </p:ext>
            </p:extLst>
          </p:nvPr>
        </p:nvGraphicFramePr>
        <p:xfrm>
          <a:off x="1112410" y="4592538"/>
          <a:ext cx="6527256" cy="1129841"/>
        </p:xfrm>
        <a:graphic>
          <a:graphicData uri="http://schemas.openxmlformats.org/drawingml/2006/table">
            <a:tbl>
              <a:tblPr firstCol="1" lastCol="1" bandRow="1">
                <a:tableStyleId>{5C22544A-7EE6-4342-B048-85BDC9FD1C3A}</a:tableStyleId>
              </a:tblPr>
              <a:tblGrid>
                <a:gridCol w="2072615">
                  <a:extLst>
                    <a:ext uri="{9D8B030D-6E8A-4147-A177-3AD203B41FA5}">
                      <a16:colId xmlns:a16="http://schemas.microsoft.com/office/drawing/2014/main" xmlns="" val="20000"/>
                    </a:ext>
                  </a:extLst>
                </a:gridCol>
                <a:gridCol w="2518327">
                  <a:extLst>
                    <a:ext uri="{9D8B030D-6E8A-4147-A177-3AD203B41FA5}">
                      <a16:colId xmlns:a16="http://schemas.microsoft.com/office/drawing/2014/main" xmlns="" val="20001"/>
                    </a:ext>
                  </a:extLst>
                </a:gridCol>
                <a:gridCol w="1936314">
                  <a:extLst>
                    <a:ext uri="{9D8B030D-6E8A-4147-A177-3AD203B41FA5}">
                      <a16:colId xmlns:a16="http://schemas.microsoft.com/office/drawing/2014/main" xmlns="" val="20002"/>
                    </a:ext>
                  </a:extLst>
                </a:gridCol>
              </a:tblGrid>
              <a:tr h="523001">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Да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10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90,9 %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06840">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Нет</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9,09 %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9807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 y="228600"/>
            <a:ext cx="9749790" cy="674370"/>
          </a:xfrm>
        </p:spPr>
        <p:txBody>
          <a:bodyPr>
            <a:normAutofit fontScale="90000"/>
          </a:bodyPr>
          <a:lstStyle/>
          <a:p>
            <a:r>
              <a:rPr lang="ru-RU" sz="2800" dirty="0" smtClean="0"/>
              <a:t>Результаты </a:t>
            </a:r>
            <a:r>
              <a:rPr lang="ru-RU" sz="2800" dirty="0"/>
              <a:t>анкетирования  учителей </a:t>
            </a:r>
            <a:r>
              <a:rPr lang="ru-RU" sz="2800" dirty="0" smtClean="0"/>
              <a:t> </a:t>
            </a:r>
            <a:r>
              <a:rPr lang="ru-RU" sz="2800" dirty="0"/>
              <a:t>ГУО «СШ №24 г. Минска»</a:t>
            </a:r>
          </a:p>
        </p:txBody>
      </p:sp>
      <p:sp>
        <p:nvSpPr>
          <p:cNvPr id="6" name="Текст 3"/>
          <p:cNvSpPr>
            <a:spLocks noGrp="1"/>
          </p:cNvSpPr>
          <p:nvPr>
            <p:ph type="body" sz="half" idx="2"/>
          </p:nvPr>
        </p:nvSpPr>
        <p:spPr>
          <a:xfrm>
            <a:off x="1177290" y="902970"/>
            <a:ext cx="7561976" cy="1210642"/>
          </a:xfrm>
        </p:spPr>
        <p:txBody>
          <a:bodyPr>
            <a:normAutofit fontScale="85000" lnSpcReduction="10000"/>
          </a:bodyPr>
          <a:lstStyle/>
          <a:p>
            <a:pPr algn="ctr"/>
            <a:r>
              <a:rPr lang="ru-RU" sz="3200" dirty="0" smtClean="0">
                <a:solidFill>
                  <a:schemeClr val="tx1">
                    <a:lumMod val="65000"/>
                    <a:lumOff val="35000"/>
                  </a:schemeClr>
                </a:solidFill>
              </a:rPr>
              <a:t>3 вопрос: Какое, на Ваш взгляд, оптимальное количество учащихся в классе, при котором уровень шума на уроке минимален?</a:t>
            </a:r>
            <a:endParaRPr lang="ru-RU" sz="3200" dirty="0">
              <a:solidFill>
                <a:schemeClr val="tx1">
                  <a:lumMod val="65000"/>
                  <a:lumOff val="3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014280905"/>
              </p:ext>
            </p:extLst>
          </p:nvPr>
        </p:nvGraphicFramePr>
        <p:xfrm>
          <a:off x="571500" y="2416778"/>
          <a:ext cx="8722401" cy="3881153"/>
        </p:xfrm>
        <a:graphic>
          <a:graphicData uri="http://schemas.openxmlformats.org/drawingml/2006/table">
            <a:tbl>
              <a:tblPr firstCol="1" lastCol="1" bandRow="1">
                <a:tableStyleId>{5C22544A-7EE6-4342-B048-85BDC9FD1C3A}</a:tableStyleId>
              </a:tblPr>
              <a:tblGrid>
                <a:gridCol w="2701083">
                  <a:extLst>
                    <a:ext uri="{9D8B030D-6E8A-4147-A177-3AD203B41FA5}">
                      <a16:colId xmlns:a16="http://schemas.microsoft.com/office/drawing/2014/main" xmlns="" val="20000"/>
                    </a:ext>
                  </a:extLst>
                </a:gridCol>
                <a:gridCol w="3404012">
                  <a:extLst>
                    <a:ext uri="{9D8B030D-6E8A-4147-A177-3AD203B41FA5}">
                      <a16:colId xmlns:a16="http://schemas.microsoft.com/office/drawing/2014/main" xmlns="" val="20001"/>
                    </a:ext>
                  </a:extLst>
                </a:gridCol>
                <a:gridCol w="2617306">
                  <a:extLst>
                    <a:ext uri="{9D8B030D-6E8A-4147-A177-3AD203B41FA5}">
                      <a16:colId xmlns:a16="http://schemas.microsoft.com/office/drawing/2014/main" xmlns="" val="20002"/>
                    </a:ext>
                  </a:extLst>
                </a:gridCol>
              </a:tblGrid>
              <a:tr h="1121776">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10-15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10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90,9 %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301600">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15-20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9,09 %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457777">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20-25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 человек</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6816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10" y="0"/>
            <a:ext cx="6206490" cy="994410"/>
          </a:xfrm>
        </p:spPr>
        <p:txBody>
          <a:bodyPr>
            <a:noAutofit/>
          </a:bodyPr>
          <a:lstStyle/>
          <a:p>
            <a:r>
              <a:rPr lang="ru-RU" dirty="0"/>
              <a:t> Результаты анкетирования  учителей </a:t>
            </a:r>
            <a:br>
              <a:rPr lang="ru-RU" dirty="0"/>
            </a:br>
            <a:r>
              <a:rPr lang="ru-RU" dirty="0"/>
              <a:t>      ГУО «СШ №24 г. Минска»</a:t>
            </a:r>
          </a:p>
        </p:txBody>
      </p:sp>
      <p:sp>
        <p:nvSpPr>
          <p:cNvPr id="6" name="Текст 3"/>
          <p:cNvSpPr>
            <a:spLocks noGrp="1"/>
          </p:cNvSpPr>
          <p:nvPr>
            <p:ph type="body" sz="half" idx="2"/>
          </p:nvPr>
        </p:nvSpPr>
        <p:spPr>
          <a:xfrm>
            <a:off x="905338" y="1857835"/>
            <a:ext cx="8019738" cy="2878110"/>
          </a:xfrm>
        </p:spPr>
        <p:txBody>
          <a:bodyPr>
            <a:normAutofit lnSpcReduction="10000"/>
          </a:bodyPr>
          <a:lstStyle/>
          <a:p>
            <a:pPr algn="ctr"/>
            <a:r>
              <a:rPr lang="ru-RU" sz="3200" dirty="0" smtClean="0">
                <a:solidFill>
                  <a:schemeClr val="tx1">
                    <a:lumMod val="65000"/>
                    <a:lumOff val="35000"/>
                  </a:schemeClr>
                </a:solidFill>
              </a:rPr>
              <a:t>Результаты опроса показали, что учителей чаще всего беспокоит шум на уроках, в то время как учащиеся по большей части не обращают внимания. Тем не менее шум мешает отдыхать и учителям и учащимся.</a:t>
            </a:r>
            <a:endParaRPr lang="ru-RU" sz="3200" dirty="0">
              <a:solidFill>
                <a:schemeClr val="tx1">
                  <a:lumMod val="65000"/>
                  <a:lumOff val="35000"/>
                </a:schemeClr>
              </a:solidFill>
            </a:endParaRPr>
          </a:p>
        </p:txBody>
      </p:sp>
      <p:sp>
        <p:nvSpPr>
          <p:cNvPr id="5" name="Заголовок 1"/>
          <p:cNvSpPr txBox="1">
            <a:spLocks/>
          </p:cNvSpPr>
          <p:nvPr/>
        </p:nvSpPr>
        <p:spPr>
          <a:xfrm>
            <a:off x="905338" y="746247"/>
            <a:ext cx="2400717" cy="1111588"/>
          </a:xfrm>
          <a:prstGeom prst="rect">
            <a:avLst/>
          </a:prstGeom>
        </p:spPr>
        <p:txBody>
          <a:bodyPr vert="horz" lIns="91440" tIns="45720" rIns="91440" bIns="45720" rtlCol="0" anchor="b">
            <a:normAutofit fontScale="9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dirty="0" smtClean="0"/>
              <a:t>Выводы:</a:t>
            </a:r>
            <a:endParaRPr lang="ru-RU" sz="4800" dirty="0"/>
          </a:p>
        </p:txBody>
      </p:sp>
    </p:spTree>
    <p:extLst>
      <p:ext uri="{BB962C8B-B14F-4D97-AF65-F5344CB8AC3E}">
        <p14:creationId xmlns:p14="http://schemas.microsoft.com/office/powerpoint/2010/main" val="55111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62147" y="918289"/>
            <a:ext cx="7627217" cy="5227678"/>
          </a:xfrm>
        </p:spPr>
        <p:txBody>
          <a:bodyPr>
            <a:noAutofit/>
          </a:bodyPr>
          <a:lstStyle/>
          <a:p>
            <a:r>
              <a:rPr lang="ru-RU" sz="3600" dirty="0" smtClean="0"/>
              <a:t>Многие люди плохо ознакомлены с проблемой шумового загрязнения и не воспринимают её всерьез. Шумовое загрязнение является не менее серьёзной проблемой, чем например, разрушение озонового слоя. Это объясняет необходимость активного поиска её решений.</a:t>
            </a:r>
            <a:endParaRPr lang="ru-RU" sz="3600" dirty="0"/>
          </a:p>
        </p:txBody>
      </p:sp>
    </p:spTree>
    <p:extLst>
      <p:ext uri="{BB962C8B-B14F-4D97-AF65-F5344CB8AC3E}">
        <p14:creationId xmlns:p14="http://schemas.microsoft.com/office/powerpoint/2010/main" val="1369979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3871" y="3302138"/>
            <a:ext cx="1895475" cy="2409825"/>
          </a:xfrm>
        </p:spPr>
      </p:pic>
      <p:sp>
        <p:nvSpPr>
          <p:cNvPr id="4" name="Текст 3"/>
          <p:cNvSpPr>
            <a:spLocks noGrp="1"/>
          </p:cNvSpPr>
          <p:nvPr>
            <p:ph type="body" sz="half" idx="2"/>
          </p:nvPr>
        </p:nvSpPr>
        <p:spPr>
          <a:xfrm>
            <a:off x="422910" y="297180"/>
            <a:ext cx="11167110" cy="3108960"/>
          </a:xfrm>
          <a:solidFill>
            <a:srgbClr val="92D050">
              <a:alpha val="78000"/>
            </a:srgbClr>
          </a:solidFill>
          <a:ln>
            <a:noFill/>
          </a:ln>
        </p:spPr>
        <p:txBody>
          <a:bodyPr>
            <a:noAutofit/>
          </a:bodyPr>
          <a:lstStyle/>
          <a:p>
            <a:pPr algn="ctr"/>
            <a:r>
              <a:rPr lang="ru-RU" sz="2800" b="1" dirty="0">
                <a:solidFill>
                  <a:schemeClr val="bg1"/>
                </a:solidFill>
              </a:rPr>
              <a:t>Эксперимент № 1 « Определение остроты </a:t>
            </a:r>
            <a:r>
              <a:rPr lang="ru-RU" sz="2800" b="1" dirty="0" smtClean="0">
                <a:solidFill>
                  <a:schemeClr val="bg1"/>
                </a:solidFill>
              </a:rPr>
              <a:t>слуха»</a:t>
            </a:r>
          </a:p>
          <a:p>
            <a:pPr algn="ctr"/>
            <a:r>
              <a:rPr lang="ru-RU" sz="2800" b="1" dirty="0" smtClean="0">
                <a:solidFill>
                  <a:schemeClr val="bg1"/>
                </a:solidFill>
              </a:rPr>
              <a:t>Оборудование: секундомер, линейка.</a:t>
            </a:r>
          </a:p>
          <a:p>
            <a:pPr algn="ctr"/>
            <a:r>
              <a:rPr lang="ru-RU" sz="2000" b="1" dirty="0" smtClean="0">
                <a:solidFill>
                  <a:schemeClr val="bg1"/>
                </a:solidFill>
              </a:rPr>
              <a:t>Порядок выполнения работы: 1)Приближали секундомер до тех пор, пока слышен звук. 2)Измерили расстояние от уха до секундомера в см. 3)Приложили секундомер </a:t>
            </a:r>
            <a:r>
              <a:rPr lang="ru-RU" sz="2000" b="1" dirty="0">
                <a:solidFill>
                  <a:schemeClr val="bg1"/>
                </a:solidFill>
              </a:rPr>
              <a:t>к </a:t>
            </a:r>
            <a:r>
              <a:rPr lang="ru-RU" sz="2000" b="1" dirty="0" smtClean="0">
                <a:solidFill>
                  <a:schemeClr val="bg1"/>
                </a:solidFill>
              </a:rPr>
              <a:t>уху и отводили от себя до </a:t>
            </a:r>
            <a:r>
              <a:rPr lang="ru-RU" sz="2000" b="1" dirty="0">
                <a:solidFill>
                  <a:schemeClr val="bg1"/>
                </a:solidFill>
              </a:rPr>
              <a:t>тех пор, пока </a:t>
            </a:r>
            <a:r>
              <a:rPr lang="ru-RU" sz="2000" b="1" dirty="0" smtClean="0">
                <a:solidFill>
                  <a:schemeClr val="bg1"/>
                </a:solidFill>
              </a:rPr>
              <a:t>не исчез звук. Опять определили расстояние до секундомера. 4) Если данные совпадали, это было приблизительно верное расстояние. 5)Если данные не совпадали, то для оценки расстояния слышимости мы брали среднее арифметическое двух расстояний. </a:t>
            </a:r>
            <a:endParaRPr lang="ru-RU" sz="2000" b="1" dirty="0">
              <a:solidFill>
                <a:schemeClr val="bg1"/>
              </a:solidFill>
            </a:endParaRPr>
          </a:p>
        </p:txBody>
      </p:sp>
      <p:pic>
        <p:nvPicPr>
          <p:cNvPr id="7" name="Рисунок 6"/>
          <p:cNvPicPr>
            <a:picLocks noChangeAspect="1"/>
          </p:cNvPicPr>
          <p:nvPr/>
        </p:nvPicPr>
        <p:blipFill>
          <a:blip r:embed="rId3"/>
          <a:stretch>
            <a:fillRect/>
          </a:stretch>
        </p:blipFill>
        <p:spPr>
          <a:xfrm>
            <a:off x="342900" y="3398066"/>
            <a:ext cx="7150971" cy="3459934"/>
          </a:xfrm>
          <a:prstGeom prst="rect">
            <a:avLst/>
          </a:prstGeom>
        </p:spPr>
      </p:pic>
      <p:pic>
        <p:nvPicPr>
          <p:cNvPr id="1026" name="Picture 2" descr="ÐÐ°ÑÑÐ¸Ð½ÐºÐ¸ Ð¿Ð¾ Ð·Ð°Ð¿ÑÐ¾ÑÑ Ð»Ð¸Ð½ÐµÐ¹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6621" y="5335797"/>
            <a:ext cx="3286125"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836548274"/>
              </p:ext>
            </p:extLst>
          </p:nvPr>
        </p:nvGraphicFramePr>
        <p:xfrm>
          <a:off x="824247" y="1803043"/>
          <a:ext cx="8500057" cy="3740505"/>
        </p:xfrm>
        <a:graphic>
          <a:graphicData uri="http://schemas.openxmlformats.org/drawingml/2006/table">
            <a:tbl>
              <a:tblPr firstRow="1" firstCol="1" bandRow="1">
                <a:tableStyleId>{5C22544A-7EE6-4342-B048-85BDC9FD1C3A}</a:tableStyleId>
              </a:tblPr>
              <a:tblGrid>
                <a:gridCol w="599470">
                  <a:extLst>
                    <a:ext uri="{9D8B030D-6E8A-4147-A177-3AD203B41FA5}">
                      <a16:colId xmlns:a16="http://schemas.microsoft.com/office/drawing/2014/main" xmlns="" val="20000"/>
                    </a:ext>
                  </a:extLst>
                </a:gridCol>
                <a:gridCol w="3650113">
                  <a:extLst>
                    <a:ext uri="{9D8B030D-6E8A-4147-A177-3AD203B41FA5}">
                      <a16:colId xmlns:a16="http://schemas.microsoft.com/office/drawing/2014/main" xmlns="" val="20001"/>
                    </a:ext>
                  </a:extLst>
                </a:gridCol>
                <a:gridCol w="2125237">
                  <a:extLst>
                    <a:ext uri="{9D8B030D-6E8A-4147-A177-3AD203B41FA5}">
                      <a16:colId xmlns:a16="http://schemas.microsoft.com/office/drawing/2014/main" xmlns="" val="20002"/>
                    </a:ext>
                  </a:extLst>
                </a:gridCol>
                <a:gridCol w="2125237">
                  <a:extLst>
                    <a:ext uri="{9D8B030D-6E8A-4147-A177-3AD203B41FA5}">
                      <a16:colId xmlns:a16="http://schemas.microsoft.com/office/drawing/2014/main" xmlns="" val="20003"/>
                    </a:ext>
                  </a:extLst>
                </a:gridCol>
              </a:tblGrid>
              <a:tr h="1593747">
                <a:tc>
                  <a:txBody>
                    <a:bodyPr/>
                    <a:lstStyle/>
                    <a:p>
                      <a:pPr>
                        <a:lnSpc>
                          <a:spcPct val="107000"/>
                        </a:lnSpc>
                        <a:spcAft>
                          <a:spcPts val="0"/>
                        </a:spcAft>
                      </a:pPr>
                      <a:r>
                        <a:rPr lang="ru-RU" sz="3200" dirty="0">
                          <a:effectLst/>
                        </a:rPr>
                        <a:t> </a:t>
                      </a:r>
                      <a:r>
                        <a:rPr lang="ru-RU" sz="3200" dirty="0" smtClean="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smtClean="0">
                          <a:effectLst/>
                          <a:latin typeface="+mn-lt"/>
                          <a:ea typeface="+mn-ea"/>
                          <a:cs typeface="+mn-cs"/>
                        </a:rPr>
                        <a:t>Участники</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a:effectLst/>
                        </a:rPr>
                        <a:t>Левое ухо</a:t>
                      </a:r>
                    </a:p>
                    <a:p>
                      <a:pPr>
                        <a:lnSpc>
                          <a:spcPct val="107000"/>
                        </a:lnSpc>
                        <a:spcAft>
                          <a:spcPts val="0"/>
                        </a:spcAft>
                      </a:pPr>
                      <a:r>
                        <a:rPr lang="ru-RU" sz="3200" dirty="0">
                          <a:effectLst/>
                        </a:rPr>
                        <a:t>(в см)</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Правое ухо</a:t>
                      </a:r>
                    </a:p>
                    <a:p>
                      <a:pPr>
                        <a:lnSpc>
                          <a:spcPct val="107000"/>
                        </a:lnSpc>
                        <a:spcAft>
                          <a:spcPts val="0"/>
                        </a:spcAft>
                      </a:pPr>
                      <a:r>
                        <a:rPr lang="ru-RU" sz="3200">
                          <a:effectLst/>
                        </a:rPr>
                        <a:t>(в см)</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15586">
                <a:tc>
                  <a:txBody>
                    <a:bodyPr/>
                    <a:lstStyle/>
                    <a:p>
                      <a:pPr>
                        <a:lnSpc>
                          <a:spcPct val="107000"/>
                        </a:lnSpc>
                        <a:spcAft>
                          <a:spcPts val="0"/>
                        </a:spcAft>
                      </a:pPr>
                      <a:r>
                        <a:rPr lang="ru-RU" sz="3200">
                          <a:effectLst/>
                        </a:rPr>
                        <a:t>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Назар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effectLst/>
                        </a:rPr>
                        <a:t> </a:t>
                      </a:r>
                      <a:r>
                        <a:rPr lang="ru-RU" sz="3200" dirty="0" smtClean="0">
                          <a:effectLst/>
                        </a:rPr>
                        <a:t>39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smtClean="0">
                          <a:effectLst/>
                        </a:rPr>
                        <a:t>42</a:t>
                      </a:r>
                      <a:r>
                        <a:rPr lang="ru-RU" sz="3200" dirty="0">
                          <a:effectLst/>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15586">
                <a:tc>
                  <a:txBody>
                    <a:bodyPr/>
                    <a:lstStyle/>
                    <a:p>
                      <a:pPr>
                        <a:lnSpc>
                          <a:spcPct val="107000"/>
                        </a:lnSpc>
                        <a:spcAft>
                          <a:spcPts val="0"/>
                        </a:spcAft>
                      </a:pPr>
                      <a:r>
                        <a:rPr lang="ru-RU" sz="3200">
                          <a:effectLst/>
                        </a:rPr>
                        <a:t>2)</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Даниил</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effectLst/>
                        </a:rPr>
                        <a:t> </a:t>
                      </a:r>
                      <a:r>
                        <a:rPr lang="ru-RU" sz="3200" dirty="0" smtClean="0">
                          <a:effectLst/>
                        </a:rPr>
                        <a:t>45</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smtClean="0">
                          <a:effectLst/>
                        </a:rPr>
                        <a:t>44</a:t>
                      </a:r>
                      <a:r>
                        <a:rPr lang="ru-RU" sz="3200" dirty="0">
                          <a:effectLst/>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15586">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ru-RU" sz="3200" dirty="0" smtClean="0">
                          <a:effectLst/>
                        </a:rPr>
                        <a:t>3)</a:t>
                      </a:r>
                      <a:endParaRPr lang="ru-RU" sz="3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a:effectLst/>
                        </a:rPr>
                        <a:t>Егор</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effectLst/>
                        </a:rPr>
                        <a:t> </a:t>
                      </a:r>
                      <a:r>
                        <a:rPr lang="ru-RU" sz="3200" dirty="0" smtClean="0">
                          <a:effectLst/>
                        </a:rPr>
                        <a:t>39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smtClean="0">
                          <a:effectLst/>
                        </a:rPr>
                        <a:t>42</a:t>
                      </a:r>
                      <a:r>
                        <a:rPr lang="ru-RU" sz="3200" dirty="0">
                          <a:effectLst/>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3" name="Текст 3"/>
          <p:cNvSpPr>
            <a:spLocks noGrp="1"/>
          </p:cNvSpPr>
          <p:nvPr>
            <p:ph type="body" sz="half" idx="2"/>
          </p:nvPr>
        </p:nvSpPr>
        <p:spPr>
          <a:xfrm>
            <a:off x="2205079" y="426505"/>
            <a:ext cx="5548004" cy="771230"/>
          </a:xfrm>
        </p:spPr>
        <p:txBody>
          <a:bodyPr>
            <a:noAutofit/>
          </a:bodyPr>
          <a:lstStyle/>
          <a:p>
            <a:pPr algn="ctr"/>
            <a:r>
              <a:rPr lang="ru-RU" sz="2800" b="1" dirty="0" smtClean="0">
                <a:solidFill>
                  <a:schemeClr val="tx1">
                    <a:lumMod val="65000"/>
                    <a:lumOff val="35000"/>
                  </a:schemeClr>
                </a:solidFill>
              </a:rPr>
              <a:t>Результаты эксперимента №1.</a:t>
            </a:r>
            <a:endParaRPr lang="ru-RU" sz="2800" b="1" dirty="0">
              <a:solidFill>
                <a:schemeClr val="tx1">
                  <a:lumMod val="65000"/>
                  <a:lumOff val="35000"/>
                </a:schemeClr>
              </a:solidFill>
            </a:endParaRPr>
          </a:p>
        </p:txBody>
      </p:sp>
    </p:spTree>
    <p:extLst>
      <p:ext uri="{BB962C8B-B14F-4D97-AF65-F5344CB8AC3E}">
        <p14:creationId xmlns:p14="http://schemas.microsoft.com/office/powerpoint/2010/main" val="391050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3" y="0"/>
            <a:ext cx="7040883" cy="6858000"/>
          </a:xfrm>
          <a:solidFill>
            <a:schemeClr val="accent1">
              <a:lumMod val="60000"/>
              <a:lumOff val="40000"/>
            </a:schemeClr>
          </a:solidFill>
        </p:spPr>
        <p:txBody>
          <a:bodyPr>
            <a:normAutofit/>
          </a:bodyPr>
          <a:lstStyle/>
          <a:p>
            <a:pPr lvl="1"/>
            <a:r>
              <a:rPr lang="ru-RU" sz="3400" dirty="0" smtClean="0"/>
              <a:t> </a:t>
            </a:r>
          </a:p>
        </p:txBody>
      </p:sp>
      <p:sp>
        <p:nvSpPr>
          <p:cNvPr id="9" name="Текст 3"/>
          <p:cNvSpPr txBox="1">
            <a:spLocks/>
          </p:cNvSpPr>
          <p:nvPr/>
        </p:nvSpPr>
        <p:spPr>
          <a:xfrm>
            <a:off x="-1" y="2968083"/>
            <a:ext cx="5457371" cy="11784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1"/>
            <a:endParaRPr lang="ru-RU" sz="3400" dirty="0"/>
          </a:p>
        </p:txBody>
      </p:sp>
      <p:sp>
        <p:nvSpPr>
          <p:cNvPr id="11" name="Текст 3"/>
          <p:cNvSpPr txBox="1">
            <a:spLocks/>
          </p:cNvSpPr>
          <p:nvPr/>
        </p:nvSpPr>
        <p:spPr>
          <a:xfrm>
            <a:off x="-2" y="668091"/>
            <a:ext cx="5457371" cy="18465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1"/>
            <a:endParaRPr lang="ru-RU" sz="3400" dirty="0"/>
          </a:p>
        </p:txBody>
      </p:sp>
      <p:sp>
        <p:nvSpPr>
          <p:cNvPr id="2" name="Объект 1"/>
          <p:cNvSpPr>
            <a:spLocks noGrp="1"/>
          </p:cNvSpPr>
          <p:nvPr>
            <p:ph idx="1"/>
          </p:nvPr>
        </p:nvSpPr>
        <p:spPr>
          <a:xfrm>
            <a:off x="318052" y="212525"/>
            <a:ext cx="6722828" cy="2376250"/>
          </a:xfrm>
        </p:spPr>
        <p:txBody>
          <a:bodyPr>
            <a:normAutofit/>
          </a:bodyPr>
          <a:lstStyle/>
          <a:p>
            <a:pPr marL="0" lvl="1" indent="0">
              <a:buNone/>
            </a:pPr>
            <a:r>
              <a:rPr lang="ru-RU" sz="3400" b="1" dirty="0" smtClean="0"/>
              <a:t>Цель: </a:t>
            </a:r>
            <a:r>
              <a:rPr lang="ru-RU" sz="3400" dirty="0" smtClean="0"/>
              <a:t>провести исследование шумового загрязнения в школе и  изучить влияние шума на здоровье человека.</a:t>
            </a:r>
          </a:p>
        </p:txBody>
      </p:sp>
      <p:sp>
        <p:nvSpPr>
          <p:cNvPr id="13" name="Объект 1"/>
          <p:cNvSpPr txBox="1">
            <a:spLocks/>
          </p:cNvSpPr>
          <p:nvPr/>
        </p:nvSpPr>
        <p:spPr>
          <a:xfrm>
            <a:off x="318048" y="2750467"/>
            <a:ext cx="6722832" cy="13570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1" indent="0">
              <a:buNone/>
            </a:pPr>
            <a:r>
              <a:rPr lang="ru-RU" sz="3400" b="1" dirty="0"/>
              <a:t>Объект исследования:</a:t>
            </a:r>
          </a:p>
          <a:p>
            <a:pPr marL="0" lvl="1" indent="0">
              <a:buNone/>
            </a:pPr>
            <a:r>
              <a:rPr lang="ru-RU" sz="3400" dirty="0" smtClean="0"/>
              <a:t>шум </a:t>
            </a:r>
            <a:r>
              <a:rPr lang="ru-RU" sz="3400" dirty="0"/>
              <a:t>как звуковое </a:t>
            </a:r>
            <a:r>
              <a:rPr lang="ru-RU" sz="3400" dirty="0" smtClean="0"/>
              <a:t>явление</a:t>
            </a:r>
            <a:endParaRPr lang="ru-RU" sz="3400" dirty="0"/>
          </a:p>
        </p:txBody>
      </p:sp>
      <p:sp>
        <p:nvSpPr>
          <p:cNvPr id="14" name="Объект 1"/>
          <p:cNvSpPr txBox="1">
            <a:spLocks/>
          </p:cNvSpPr>
          <p:nvPr/>
        </p:nvSpPr>
        <p:spPr>
          <a:xfrm>
            <a:off x="421543" y="4559139"/>
            <a:ext cx="6619337" cy="19210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1" indent="0">
              <a:buNone/>
            </a:pPr>
            <a:r>
              <a:rPr lang="ru-RU" sz="3400" b="1" dirty="0"/>
              <a:t>Предмет исследования</a:t>
            </a:r>
            <a:r>
              <a:rPr lang="ru-RU" sz="3400" b="1" dirty="0" smtClean="0"/>
              <a:t>: </a:t>
            </a:r>
            <a:r>
              <a:rPr lang="ru-RU" sz="3400" dirty="0"/>
              <a:t>воздействие шума на организм </a:t>
            </a:r>
            <a:r>
              <a:rPr lang="ru-RU" sz="3400" dirty="0" smtClean="0"/>
              <a:t>подростка</a:t>
            </a:r>
            <a:endParaRPr lang="ru-RU" sz="3400" dirty="0"/>
          </a:p>
        </p:txBody>
      </p:sp>
      <p:sp>
        <p:nvSpPr>
          <p:cNvPr id="3" name="AutoShape 2" descr="ÐÐ°ÑÑÐ¸Ð½ÐºÐ¸ Ð¿Ð¾ Ð·Ð°Ð¿ÑÐ¾ÑÑ png ÐºÐ°ÑÑÐ¸Ð½ÐºÐ¸ Ð´Ð»Ñ Ð¿ÑÐµÐ·ÐµÐ½ÑÐ°ÑÐ¸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47" y="2150772"/>
            <a:ext cx="5624415" cy="3272865"/>
          </a:xfrm>
          <a:prstGeom prst="rect">
            <a:avLst/>
          </a:prstGeom>
        </p:spPr>
      </p:pic>
    </p:spTree>
    <p:extLst>
      <p:ext uri="{BB962C8B-B14F-4D97-AF65-F5344CB8AC3E}">
        <p14:creationId xmlns:p14="http://schemas.microsoft.com/office/powerpoint/2010/main" val="1342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2765808049"/>
              </p:ext>
            </p:extLst>
          </p:nvPr>
        </p:nvGraphicFramePr>
        <p:xfrm>
          <a:off x="6218398" y="1514086"/>
          <a:ext cx="5888258" cy="3848388"/>
        </p:xfrm>
        <a:graphic>
          <a:graphicData uri="http://schemas.openxmlformats.org/presentationml/2006/ole">
            <mc:AlternateContent xmlns:mc="http://schemas.openxmlformats.org/markup-compatibility/2006">
              <mc:Choice xmlns:v="urn:schemas-microsoft-com:vml" Requires="v">
                <p:oleObj spid="_x0000_s7231" name="Image" r:id="rId4" imgW="8177760" imgH="4799880" progId="Photoshop.Image.9">
                  <p:embed/>
                </p:oleObj>
              </mc:Choice>
              <mc:Fallback>
                <p:oleObj name="Image" r:id="rId4" imgW="8177760" imgH="4799880" progId="Photoshop.Image.9">
                  <p:embed/>
                  <p:pic>
                    <p:nvPicPr>
                      <p:cNvPr id="0" name=""/>
                      <p:cNvPicPr/>
                      <p:nvPr/>
                    </p:nvPicPr>
                    <p:blipFill>
                      <a:blip r:embed="rId5">
                        <a:lum/>
                      </a:blip>
                      <a:stretch>
                        <a:fillRect/>
                      </a:stretch>
                    </p:blipFill>
                    <p:spPr>
                      <a:xfrm>
                        <a:off x="6218398" y="1514086"/>
                        <a:ext cx="5888258" cy="3848388"/>
                      </a:xfrm>
                      <a:prstGeom prst="rect">
                        <a:avLst/>
                      </a:prstGeom>
                      <a:solidFill>
                        <a:schemeClr val="bg1"/>
                      </a:solidFill>
                      <a:ln w="19050">
                        <a:solidFill>
                          <a:schemeClr val="tx1"/>
                        </a:solidFill>
                      </a:ln>
                    </p:spPr>
                  </p:pic>
                </p:oleObj>
              </mc:Fallback>
            </mc:AlternateContent>
          </a:graphicData>
        </a:graphic>
      </p:graphicFrame>
      <p:sp>
        <p:nvSpPr>
          <p:cNvPr id="4" name="Текст 3"/>
          <p:cNvSpPr>
            <a:spLocks noGrp="1"/>
          </p:cNvSpPr>
          <p:nvPr>
            <p:ph type="body" sz="half" idx="2"/>
          </p:nvPr>
        </p:nvSpPr>
        <p:spPr>
          <a:xfrm>
            <a:off x="-17666" y="6015"/>
            <a:ext cx="6236064" cy="6864531"/>
          </a:xfrm>
          <a:solidFill>
            <a:srgbClr val="92D050">
              <a:alpha val="78000"/>
            </a:srgbClr>
          </a:solidFill>
        </p:spPr>
        <p:txBody>
          <a:bodyPr>
            <a:normAutofit fontScale="92500"/>
          </a:bodyPr>
          <a:lstStyle/>
          <a:p>
            <a:pPr algn="ctr"/>
            <a:r>
              <a:rPr lang="ru-RU" sz="3200" b="1" dirty="0" smtClean="0">
                <a:solidFill>
                  <a:schemeClr val="bg1"/>
                </a:solidFill>
              </a:rPr>
              <a:t>Эксперимент </a:t>
            </a:r>
            <a:r>
              <a:rPr lang="ru-RU" sz="3200" b="1" dirty="0">
                <a:solidFill>
                  <a:schemeClr val="bg1"/>
                </a:solidFill>
              </a:rPr>
              <a:t>№2</a:t>
            </a:r>
            <a:r>
              <a:rPr lang="ru-RU" sz="3200" b="1" dirty="0" smtClean="0">
                <a:solidFill>
                  <a:schemeClr val="bg1"/>
                </a:solidFill>
              </a:rPr>
              <a:t>:</a:t>
            </a:r>
            <a:endParaRPr lang="ru-RU" sz="3200" b="1" dirty="0">
              <a:solidFill>
                <a:schemeClr val="bg1"/>
              </a:solidFill>
            </a:endParaRPr>
          </a:p>
          <a:p>
            <a:pPr lvl="1"/>
            <a:r>
              <a:rPr lang="ru-RU" sz="2800" dirty="0" smtClean="0">
                <a:solidFill>
                  <a:schemeClr val="bg1"/>
                </a:solidFill>
              </a:rPr>
              <a:t> </a:t>
            </a:r>
            <a:r>
              <a:rPr lang="ru-RU" sz="2800" b="1" dirty="0" smtClean="0">
                <a:solidFill>
                  <a:schemeClr val="bg1"/>
                </a:solidFill>
              </a:rPr>
              <a:t>«Исследование влияния шума на наш организм » </a:t>
            </a:r>
          </a:p>
          <a:p>
            <a:pPr lvl="1"/>
            <a:r>
              <a:rPr lang="ru-RU" sz="2800" b="1" dirty="0" smtClean="0">
                <a:solidFill>
                  <a:schemeClr val="bg1"/>
                </a:solidFill>
              </a:rPr>
              <a:t>К </a:t>
            </a:r>
            <a:r>
              <a:rPr lang="ru-RU" sz="2800" b="1" dirty="0">
                <a:solidFill>
                  <a:schemeClr val="bg1"/>
                </a:solidFill>
              </a:rPr>
              <a:t>правому уху испытуемого, который сидит с закрытыми глазами, приближают наручные часы. Фиксируют расстояние, на котором тиканье часов услышано. Аналогичный опыт проводится с левым ухом. </a:t>
            </a:r>
            <a:r>
              <a:rPr lang="ru-RU" sz="2800" b="1" dirty="0" smtClean="0">
                <a:solidFill>
                  <a:schemeClr val="bg1"/>
                </a:solidFill>
              </a:rPr>
              <a:t>После </a:t>
            </a:r>
            <a:r>
              <a:rPr lang="ru-RU" sz="2800" b="1" dirty="0">
                <a:solidFill>
                  <a:schemeClr val="bg1"/>
                </a:solidFill>
              </a:rPr>
              <a:t>прослушивания громкой музыки в течение 5 минут опыт повторяется. П</a:t>
            </a:r>
            <a:r>
              <a:rPr lang="ru-RU" sz="2800" b="1" dirty="0" smtClean="0">
                <a:solidFill>
                  <a:schemeClr val="bg1"/>
                </a:solidFill>
              </a:rPr>
              <a:t>олученные </a:t>
            </a:r>
            <a:r>
              <a:rPr lang="ru-RU" sz="2800" b="1" dirty="0">
                <a:solidFill>
                  <a:schemeClr val="bg1"/>
                </a:solidFill>
              </a:rPr>
              <a:t>и результаты </a:t>
            </a:r>
            <a:r>
              <a:rPr lang="ru-RU" sz="2800" b="1" dirty="0" smtClean="0">
                <a:solidFill>
                  <a:schemeClr val="bg1"/>
                </a:solidFill>
              </a:rPr>
              <a:t>до прослушивания громкой музыки и после прослушивания сравниваются.</a:t>
            </a:r>
            <a:endParaRPr lang="ru-RU" sz="2800" b="1" dirty="0">
              <a:solidFill>
                <a:schemeClr val="bg1"/>
              </a:solidFill>
            </a:endParaRPr>
          </a:p>
        </p:txBody>
      </p:sp>
    </p:spTree>
    <p:extLst>
      <p:ext uri="{BB962C8B-B14F-4D97-AF65-F5344CB8AC3E}">
        <p14:creationId xmlns:p14="http://schemas.microsoft.com/office/powerpoint/2010/main" val="2639044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2122889"/>
              </p:ext>
            </p:extLst>
          </p:nvPr>
        </p:nvGraphicFramePr>
        <p:xfrm>
          <a:off x="1081823" y="1803044"/>
          <a:ext cx="7830355" cy="3874243"/>
        </p:xfrm>
        <a:graphic>
          <a:graphicData uri="http://schemas.openxmlformats.org/drawingml/2006/table">
            <a:tbl>
              <a:tblPr firstRow="1" firstCol="1" bandRow="1">
                <a:tableStyleId>{5C22544A-7EE6-4342-B048-85BDC9FD1C3A}</a:tableStyleId>
              </a:tblPr>
              <a:tblGrid>
                <a:gridCol w="552240">
                  <a:extLst>
                    <a:ext uri="{9D8B030D-6E8A-4147-A177-3AD203B41FA5}">
                      <a16:colId xmlns:a16="http://schemas.microsoft.com/office/drawing/2014/main" xmlns="" val="20000"/>
                    </a:ext>
                  </a:extLst>
                </a:gridCol>
                <a:gridCol w="3157393">
                  <a:extLst>
                    <a:ext uri="{9D8B030D-6E8A-4147-A177-3AD203B41FA5}">
                      <a16:colId xmlns:a16="http://schemas.microsoft.com/office/drawing/2014/main" xmlns="" val="20001"/>
                    </a:ext>
                  </a:extLst>
                </a:gridCol>
                <a:gridCol w="1969951">
                  <a:extLst>
                    <a:ext uri="{9D8B030D-6E8A-4147-A177-3AD203B41FA5}">
                      <a16:colId xmlns:a16="http://schemas.microsoft.com/office/drawing/2014/main" xmlns="" val="20002"/>
                    </a:ext>
                  </a:extLst>
                </a:gridCol>
                <a:gridCol w="2150771">
                  <a:extLst>
                    <a:ext uri="{9D8B030D-6E8A-4147-A177-3AD203B41FA5}">
                      <a16:colId xmlns:a16="http://schemas.microsoft.com/office/drawing/2014/main" xmlns="" val="20003"/>
                    </a:ext>
                  </a:extLst>
                </a:gridCol>
              </a:tblGrid>
              <a:tr h="1677349">
                <a:tc>
                  <a:txBody>
                    <a:bodyPr/>
                    <a:lstStyle/>
                    <a:p>
                      <a:pPr>
                        <a:lnSpc>
                          <a:spcPct val="107000"/>
                        </a:lnSpc>
                        <a:spcAft>
                          <a:spcPts val="0"/>
                        </a:spcAft>
                      </a:pPr>
                      <a:r>
                        <a:rPr lang="ru-RU" sz="2800" dirty="0">
                          <a:effectLst/>
                        </a:rPr>
                        <a:t> </a:t>
                      </a:r>
                      <a:r>
                        <a:rPr lang="ru-RU" sz="2800" dirty="0" smtClean="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smtClean="0">
                          <a:effectLst/>
                          <a:latin typeface="+mn-lt"/>
                          <a:ea typeface="+mn-ea"/>
                          <a:cs typeface="+mn-cs"/>
                        </a:rPr>
                        <a:t>Участники</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Левое ухо</a:t>
                      </a:r>
                    </a:p>
                    <a:p>
                      <a:pPr>
                        <a:lnSpc>
                          <a:spcPct val="107000"/>
                        </a:lnSpc>
                        <a:spcAft>
                          <a:spcPts val="0"/>
                        </a:spcAft>
                      </a:pPr>
                      <a:r>
                        <a:rPr lang="ru-RU" sz="2800" dirty="0">
                          <a:effectLst/>
                        </a:rPr>
                        <a:t>(в см</a:t>
                      </a:r>
                      <a:r>
                        <a:rPr lang="ru-RU" sz="2800" dirty="0" smtClean="0">
                          <a:effectLst/>
                        </a:rPr>
                        <a:t>)</a:t>
                      </a:r>
                    </a:p>
                    <a:p>
                      <a:pPr>
                        <a:lnSpc>
                          <a:spcPct val="107000"/>
                        </a:lnSpc>
                        <a:spcAft>
                          <a:spcPts val="0"/>
                        </a:spcAft>
                      </a:pPr>
                      <a:r>
                        <a:rPr lang="ru-RU" sz="2800" dirty="0" smtClean="0">
                          <a:effectLst/>
                          <a:latin typeface="Calibri" panose="020F0502020204030204" pitchFamily="34" charset="0"/>
                          <a:ea typeface="Calibri" panose="020F0502020204030204" pitchFamily="34" charset="0"/>
                          <a:cs typeface="Times New Roman" panose="02020603050405020304" pitchFamily="18" charset="0"/>
                        </a:rPr>
                        <a:t>До    после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Правое ухо</a:t>
                      </a:r>
                    </a:p>
                    <a:p>
                      <a:pPr>
                        <a:lnSpc>
                          <a:spcPct val="107000"/>
                        </a:lnSpc>
                        <a:spcAft>
                          <a:spcPts val="0"/>
                        </a:spcAft>
                      </a:pPr>
                      <a:r>
                        <a:rPr lang="ru-RU" sz="2800" dirty="0">
                          <a:effectLst/>
                        </a:rPr>
                        <a:t>(в см</a:t>
                      </a:r>
                      <a:r>
                        <a:rPr lang="ru-RU" sz="2800" dirty="0" smtClean="0">
                          <a:effectLst/>
                        </a:rPr>
                        <a:t>)</a:t>
                      </a:r>
                    </a:p>
                    <a:p>
                      <a:pPr>
                        <a:lnSpc>
                          <a:spcPct val="107000"/>
                        </a:lnSpc>
                        <a:spcAft>
                          <a:spcPts val="0"/>
                        </a:spcAft>
                      </a:pPr>
                      <a:r>
                        <a:rPr lang="ru-RU" sz="2800" dirty="0" smtClean="0">
                          <a:effectLst/>
                          <a:latin typeface="Calibri" panose="020F0502020204030204" pitchFamily="34" charset="0"/>
                          <a:ea typeface="Calibri" panose="020F0502020204030204" pitchFamily="34" charset="0"/>
                          <a:cs typeface="Times New Roman" panose="02020603050405020304" pitchFamily="18" charset="0"/>
                        </a:rPr>
                        <a:t>До       после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32298">
                <a:tc>
                  <a:txBody>
                    <a:bodyPr/>
                    <a:lstStyle/>
                    <a:p>
                      <a:pPr>
                        <a:lnSpc>
                          <a:spcPct val="107000"/>
                        </a:lnSpc>
                        <a:spcAft>
                          <a:spcPts val="0"/>
                        </a:spcAft>
                      </a:pPr>
                      <a:r>
                        <a:rPr lang="ru-RU" sz="2800">
                          <a:effectLst/>
                        </a:rPr>
                        <a:t>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Назар</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800" dirty="0" smtClean="0">
                          <a:solidFill>
                            <a:srgbClr val="FF0000"/>
                          </a:solidFill>
                        </a:rPr>
                        <a:t>39 </a:t>
                      </a:r>
                      <a:r>
                        <a:rPr lang="ru-RU" sz="2800" dirty="0" smtClean="0"/>
                        <a:t>     32</a:t>
                      </a:r>
                      <a:endParaRPr lang="ru-RU" sz="2800" dirty="0"/>
                    </a:p>
                  </a:txBody>
                  <a:tcPr marL="68580" marR="68580" marT="0" marB="0"/>
                </a:tc>
                <a:tc>
                  <a:txBody>
                    <a:bodyPr/>
                    <a:lstStyle/>
                    <a:p>
                      <a:pPr algn="ctr"/>
                      <a:r>
                        <a:rPr lang="ru-RU" sz="2800" dirty="0" smtClean="0">
                          <a:solidFill>
                            <a:srgbClr val="FF0000"/>
                          </a:solidFill>
                        </a:rPr>
                        <a:t>42</a:t>
                      </a:r>
                      <a:r>
                        <a:rPr lang="ru-RU" sz="2800" dirty="0" smtClean="0"/>
                        <a:t>       28</a:t>
                      </a:r>
                      <a:endParaRPr lang="ru-RU" sz="2800" dirty="0"/>
                    </a:p>
                  </a:txBody>
                  <a:tcPr marL="68580" marR="68580" marT="0" marB="0"/>
                </a:tc>
                <a:extLst>
                  <a:ext uri="{0D108BD9-81ED-4DB2-BD59-A6C34878D82A}">
                    <a16:rowId xmlns:a16="http://schemas.microsoft.com/office/drawing/2014/main" xmlns="" val="10001"/>
                  </a:ext>
                </a:extLst>
              </a:tr>
              <a:tr h="732298">
                <a:tc>
                  <a:txBody>
                    <a:bodyPr/>
                    <a:lstStyle/>
                    <a:p>
                      <a:pPr>
                        <a:lnSpc>
                          <a:spcPct val="107000"/>
                        </a:lnSpc>
                        <a:spcAft>
                          <a:spcPts val="0"/>
                        </a:spcAft>
                      </a:pPr>
                      <a:r>
                        <a:rPr lang="ru-RU" sz="2800">
                          <a:effectLst/>
                        </a:rPr>
                        <a:t>2)</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Даниил</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800" dirty="0" smtClean="0">
                          <a:solidFill>
                            <a:srgbClr val="FF0000"/>
                          </a:solidFill>
                        </a:rPr>
                        <a:t>45</a:t>
                      </a:r>
                      <a:r>
                        <a:rPr lang="ru-RU" sz="2800" dirty="0" smtClean="0"/>
                        <a:t>      40</a:t>
                      </a:r>
                      <a:endParaRPr lang="ru-RU" sz="2800" baseline="0" dirty="0" smtClean="0"/>
                    </a:p>
                  </a:txBody>
                  <a:tcPr marL="68580" marR="68580" marT="0" marB="0"/>
                </a:tc>
                <a:tc>
                  <a:txBody>
                    <a:bodyPr/>
                    <a:lstStyle/>
                    <a:p>
                      <a:pPr algn="ctr"/>
                      <a:r>
                        <a:rPr lang="ru-RU" sz="2800" dirty="0" smtClean="0">
                          <a:solidFill>
                            <a:srgbClr val="FF0000"/>
                          </a:solidFill>
                        </a:rPr>
                        <a:t>44 </a:t>
                      </a:r>
                      <a:r>
                        <a:rPr lang="ru-RU" sz="2800" dirty="0" smtClean="0"/>
                        <a:t>      38</a:t>
                      </a:r>
                      <a:endParaRPr lang="ru-RU" sz="2800" dirty="0"/>
                    </a:p>
                  </a:txBody>
                  <a:tcPr marL="68580" marR="68580" marT="0" marB="0"/>
                </a:tc>
                <a:extLst>
                  <a:ext uri="{0D108BD9-81ED-4DB2-BD59-A6C34878D82A}">
                    <a16:rowId xmlns:a16="http://schemas.microsoft.com/office/drawing/2014/main" xmlns="" val="10002"/>
                  </a:ext>
                </a:extLst>
              </a:tr>
              <a:tr h="732298">
                <a:tc>
                  <a:txBody>
                    <a:bodyPr/>
                    <a:lstStyle/>
                    <a:p>
                      <a:pPr>
                        <a:lnSpc>
                          <a:spcPct val="107000"/>
                        </a:lnSpc>
                        <a:spcAft>
                          <a:spcPts val="0"/>
                        </a:spcAft>
                      </a:pPr>
                      <a:r>
                        <a:rPr lang="ru-RU" sz="2800" dirty="0">
                          <a:effectLst/>
                        </a:rPr>
                        <a:t>3</a:t>
                      </a:r>
                      <a:r>
                        <a:rPr lang="ru-RU" sz="2800" dirty="0" smtClean="0">
                          <a:effectLst/>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Егор</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800" dirty="0" smtClean="0">
                          <a:solidFill>
                            <a:srgbClr val="FF0000"/>
                          </a:solidFill>
                        </a:rPr>
                        <a:t>39</a:t>
                      </a:r>
                      <a:r>
                        <a:rPr lang="ru-RU" sz="2800" dirty="0" smtClean="0"/>
                        <a:t>      35</a:t>
                      </a:r>
                      <a:endParaRPr lang="ru-RU" sz="2800" dirty="0"/>
                    </a:p>
                  </a:txBody>
                  <a:tcPr marL="68580" marR="68580" marT="0" marB="0"/>
                </a:tc>
                <a:tc>
                  <a:txBody>
                    <a:bodyPr/>
                    <a:lstStyle/>
                    <a:p>
                      <a:pPr algn="ctr"/>
                      <a:r>
                        <a:rPr lang="ru-RU" sz="2800" dirty="0" smtClean="0">
                          <a:solidFill>
                            <a:srgbClr val="FF0000"/>
                          </a:solidFill>
                        </a:rPr>
                        <a:t>42</a:t>
                      </a:r>
                      <a:r>
                        <a:rPr lang="ru-RU" sz="2800" dirty="0" smtClean="0"/>
                        <a:t>      36</a:t>
                      </a:r>
                      <a:endParaRPr lang="ru-RU" sz="2800" dirty="0"/>
                    </a:p>
                  </a:txBody>
                  <a:tcPr marL="68580" marR="68580" marT="0" marB="0"/>
                </a:tc>
                <a:extLst>
                  <a:ext uri="{0D108BD9-81ED-4DB2-BD59-A6C34878D82A}">
                    <a16:rowId xmlns:a16="http://schemas.microsoft.com/office/drawing/2014/main" xmlns="" val="10003"/>
                  </a:ext>
                </a:extLst>
              </a:tr>
            </a:tbl>
          </a:graphicData>
        </a:graphic>
      </p:graphicFrame>
      <p:sp>
        <p:nvSpPr>
          <p:cNvPr id="3" name="Текст 3"/>
          <p:cNvSpPr>
            <a:spLocks noGrp="1"/>
          </p:cNvSpPr>
          <p:nvPr>
            <p:ph type="body" sz="half" idx="2"/>
          </p:nvPr>
        </p:nvSpPr>
        <p:spPr>
          <a:xfrm>
            <a:off x="2205079" y="426505"/>
            <a:ext cx="5548004" cy="771230"/>
          </a:xfrm>
        </p:spPr>
        <p:txBody>
          <a:bodyPr>
            <a:noAutofit/>
          </a:bodyPr>
          <a:lstStyle/>
          <a:p>
            <a:pPr algn="ctr"/>
            <a:r>
              <a:rPr lang="ru-RU" sz="2800" b="1" dirty="0" smtClean="0">
                <a:solidFill>
                  <a:schemeClr val="tx1">
                    <a:lumMod val="65000"/>
                    <a:lumOff val="35000"/>
                  </a:schemeClr>
                </a:solidFill>
              </a:rPr>
              <a:t>Результаты эксперимента №2.</a:t>
            </a:r>
            <a:endParaRPr lang="ru-RU" sz="2800" b="1" dirty="0">
              <a:solidFill>
                <a:schemeClr val="tx1">
                  <a:lumMod val="65000"/>
                  <a:lumOff val="35000"/>
                </a:schemeClr>
              </a:solidFill>
            </a:endParaRPr>
          </a:p>
        </p:txBody>
      </p:sp>
    </p:spTree>
    <p:extLst>
      <p:ext uri="{BB962C8B-B14F-4D97-AF65-F5344CB8AC3E}">
        <p14:creationId xmlns:p14="http://schemas.microsoft.com/office/powerpoint/2010/main" val="97683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9667" y="895063"/>
            <a:ext cx="8901966" cy="379102"/>
          </a:xfrm>
        </p:spPr>
        <p:txBody>
          <a:bodyPr>
            <a:noAutofit/>
          </a:bodyPr>
          <a:lstStyle/>
          <a:p>
            <a:r>
              <a:rPr lang="ru-RU" sz="2000" dirty="0" smtClean="0"/>
              <a:t>Не говорите слишком громко (не кричите) на переменах</a:t>
            </a:r>
            <a:endParaRPr lang="ru-RU" sz="2000" dirty="0"/>
          </a:p>
        </p:txBody>
      </p:sp>
      <p:sp>
        <p:nvSpPr>
          <p:cNvPr id="5" name="Объект 2"/>
          <p:cNvSpPr txBox="1">
            <a:spLocks/>
          </p:cNvSpPr>
          <p:nvPr/>
        </p:nvSpPr>
        <p:spPr>
          <a:xfrm>
            <a:off x="509668" y="1384949"/>
            <a:ext cx="8901966" cy="3838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Не включайте громко телевизор, музыкальные центры.</a:t>
            </a:r>
            <a:endParaRPr lang="ru-RU" sz="2000" dirty="0"/>
          </a:p>
        </p:txBody>
      </p:sp>
      <p:sp>
        <p:nvSpPr>
          <p:cNvPr id="6" name="Объект 2"/>
          <p:cNvSpPr txBox="1">
            <a:spLocks/>
          </p:cNvSpPr>
          <p:nvPr/>
        </p:nvSpPr>
        <p:spPr>
          <a:xfrm>
            <a:off x="509668" y="1874621"/>
            <a:ext cx="8901965" cy="10182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Не слушайте музыку через наушники продолжительное время, иначе с возрастом вы вынуждены будете пользоваться слуховыми аппаратами.</a:t>
            </a:r>
            <a:endParaRPr lang="ru-RU" sz="2000" dirty="0"/>
          </a:p>
        </p:txBody>
      </p:sp>
      <p:sp>
        <p:nvSpPr>
          <p:cNvPr id="8" name="Заголовок 1"/>
          <p:cNvSpPr txBox="1">
            <a:spLocks/>
          </p:cNvSpPr>
          <p:nvPr/>
        </p:nvSpPr>
        <p:spPr>
          <a:xfrm>
            <a:off x="509667" y="166514"/>
            <a:ext cx="8379500" cy="448083"/>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dirty="0" smtClean="0"/>
              <a:t>Рекомендации школьникам по защите от шума </a:t>
            </a:r>
            <a:endParaRPr lang="ru-RU" sz="4800" dirty="0"/>
          </a:p>
        </p:txBody>
      </p:sp>
      <p:sp>
        <p:nvSpPr>
          <p:cNvPr id="11" name="Объект 2"/>
          <p:cNvSpPr txBox="1">
            <a:spLocks/>
          </p:cNvSpPr>
          <p:nvPr/>
        </p:nvSpPr>
        <p:spPr>
          <a:xfrm>
            <a:off x="523953" y="2998464"/>
            <a:ext cx="8873394" cy="6943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На дискотеке постарайтесь находиться подальше от акустических колонок.</a:t>
            </a:r>
            <a:endParaRPr lang="ru-RU" sz="2000" dirty="0"/>
          </a:p>
        </p:txBody>
      </p:sp>
      <p:sp>
        <p:nvSpPr>
          <p:cNvPr id="12" name="Объект 2"/>
          <p:cNvSpPr txBox="1">
            <a:spLocks/>
          </p:cNvSpPr>
          <p:nvPr/>
        </p:nvSpPr>
        <p:spPr>
          <a:xfrm>
            <a:off x="509667" y="3798406"/>
            <a:ext cx="8873394" cy="3897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Отдыхайте в выходное дни на природе (слушайте тишину)</a:t>
            </a:r>
            <a:endParaRPr lang="ru-RU" sz="2000" dirty="0"/>
          </a:p>
        </p:txBody>
      </p:sp>
      <p:sp>
        <p:nvSpPr>
          <p:cNvPr id="13" name="Объект 2"/>
          <p:cNvSpPr txBox="1">
            <a:spLocks/>
          </p:cNvSpPr>
          <p:nvPr/>
        </p:nvSpPr>
        <p:spPr>
          <a:xfrm>
            <a:off x="509667" y="4293081"/>
            <a:ext cx="8873394" cy="6589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Если ваша будущая профессия будет связана с шумным производством, используйте звукозащитные наушники или «</a:t>
            </a:r>
            <a:r>
              <a:rPr lang="ru-RU" sz="2000" dirty="0" err="1" smtClean="0"/>
              <a:t>беруши</a:t>
            </a:r>
            <a:r>
              <a:rPr lang="ru-RU" sz="2000" dirty="0" smtClean="0"/>
              <a:t>»</a:t>
            </a:r>
            <a:endParaRPr lang="ru-RU" sz="2000" dirty="0"/>
          </a:p>
        </p:txBody>
      </p:sp>
      <p:sp>
        <p:nvSpPr>
          <p:cNvPr id="14" name="Объект 2"/>
          <p:cNvSpPr txBox="1">
            <a:spLocks/>
          </p:cNvSpPr>
          <p:nvPr/>
        </p:nvSpPr>
        <p:spPr>
          <a:xfrm>
            <a:off x="509667" y="5067595"/>
            <a:ext cx="8873394" cy="6990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Свой будущий дом защитите звукоизоляционными материалами и окружите «зеленой зоной»</a:t>
            </a:r>
            <a:endParaRPr lang="ru-RU" sz="2000" dirty="0"/>
          </a:p>
        </p:txBody>
      </p:sp>
      <p:sp>
        <p:nvSpPr>
          <p:cNvPr id="15" name="Объект 2"/>
          <p:cNvSpPr txBox="1">
            <a:spLocks/>
          </p:cNvSpPr>
          <p:nvPr/>
        </p:nvSpPr>
        <p:spPr>
          <a:xfrm>
            <a:off x="509667" y="5858365"/>
            <a:ext cx="8873394" cy="46748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000" dirty="0" smtClean="0"/>
              <a:t>Терпимо относитесь к людям с пониженным слухом.</a:t>
            </a:r>
            <a:endParaRPr lang="ru-RU" sz="2000" dirty="0"/>
          </a:p>
        </p:txBody>
      </p:sp>
    </p:spTree>
    <p:extLst>
      <p:ext uri="{BB962C8B-B14F-4D97-AF65-F5344CB8AC3E}">
        <p14:creationId xmlns:p14="http://schemas.microsoft.com/office/powerpoint/2010/main" val="23940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0" y="1429610"/>
            <a:ext cx="3352800" cy="336232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066215" y="873301"/>
            <a:ext cx="6134159" cy="1862126"/>
          </a:xfrm>
        </p:spPr>
        <p:txBody>
          <a:bodyPr>
            <a:noAutofit/>
          </a:bodyPr>
          <a:lstStyle/>
          <a:p>
            <a:r>
              <a:rPr lang="ru-RU" sz="2400" dirty="0" smtClean="0"/>
              <a:t>Шумовое загрязнение пагубно влияет на организм подростков, являясь причиной многих заболеваний</a:t>
            </a:r>
            <a:endParaRPr lang="ru-RU" sz="2400" dirty="0"/>
          </a:p>
        </p:txBody>
      </p:sp>
      <p:sp>
        <p:nvSpPr>
          <p:cNvPr id="5" name="Объект 2"/>
          <p:cNvSpPr txBox="1">
            <a:spLocks/>
          </p:cNvSpPr>
          <p:nvPr/>
        </p:nvSpPr>
        <p:spPr>
          <a:xfrm>
            <a:off x="3066215" y="2179118"/>
            <a:ext cx="6134157" cy="15428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Исследуя литературу, мы узнали, что музыка может оказывать и положительный эффект, что используется в лечебных целях</a:t>
            </a:r>
            <a:endParaRPr lang="ru-RU" sz="2400" dirty="0"/>
          </a:p>
        </p:txBody>
      </p:sp>
      <p:sp>
        <p:nvSpPr>
          <p:cNvPr id="6" name="Объект 2"/>
          <p:cNvSpPr txBox="1">
            <a:spLocks/>
          </p:cNvSpPr>
          <p:nvPr/>
        </p:nvSpPr>
        <p:spPr>
          <a:xfrm>
            <a:off x="3066215" y="4201091"/>
            <a:ext cx="6134157" cy="19148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Практическая значимость работы заключается в том, что мы выяснили влияние шума на организм человека и предлагаем меры по снижению шума в школе.</a:t>
            </a:r>
            <a:endParaRPr lang="ru-RU" sz="2400" dirty="0"/>
          </a:p>
        </p:txBody>
      </p:sp>
      <p:sp>
        <p:nvSpPr>
          <p:cNvPr id="8" name="Заголовок 1"/>
          <p:cNvSpPr txBox="1">
            <a:spLocks/>
          </p:cNvSpPr>
          <p:nvPr/>
        </p:nvSpPr>
        <p:spPr>
          <a:xfrm>
            <a:off x="365760" y="1"/>
            <a:ext cx="9107424" cy="95050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dirty="0" smtClean="0"/>
              <a:t>            заключение: Экспериментальная проверка гипотезы исследования нашла своё подтверждение!</a:t>
            </a:r>
            <a:endParaRPr lang="ru-RU" sz="2400" dirty="0"/>
          </a:p>
        </p:txBody>
      </p:sp>
    </p:spTree>
    <p:extLst>
      <p:ext uri="{BB962C8B-B14F-4D97-AF65-F5344CB8AC3E}">
        <p14:creationId xmlns:p14="http://schemas.microsoft.com/office/powerpoint/2010/main" val="12397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1828800" y="2344994"/>
            <a:ext cx="2448106" cy="369332"/>
          </a:xfrm>
          <a:prstGeom prst="rect">
            <a:avLst/>
          </a:prstGeom>
          <a:noFill/>
        </p:spPr>
        <p:txBody>
          <a:bodyPr wrap="none" rtlCol="0">
            <a:spAutoFit/>
          </a:bodyPr>
          <a:lstStyle/>
          <a:p>
            <a:r>
              <a:rPr lang="ru-RU" dirty="0" smtClean="0"/>
              <a:t>ТУТ ссылка на видео</a:t>
            </a:r>
            <a:endParaRPr lang="ru-RU" dirty="0"/>
          </a:p>
        </p:txBody>
      </p:sp>
    </p:spTree>
    <p:extLst>
      <p:ext uri="{BB962C8B-B14F-4D97-AF65-F5344CB8AC3E}">
        <p14:creationId xmlns:p14="http://schemas.microsoft.com/office/powerpoint/2010/main" val="2673623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ÐÐ°ÑÑÐ¸Ð½ÐºÐ¸ Ð¿Ð¾ Ð·Ð°Ð¿ÑÐ¾ÑÑ ÑÐ¿Ð°ÑÐ¸Ð±Ð¾ Ð·Ð° Ð²Ð½Ð¸Ð¼Ð°Ð½Ð¸Ðµ ÑÑÐ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91" y="1052286"/>
            <a:ext cx="4333875"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317169" y="2156263"/>
            <a:ext cx="5920401" cy="2554545"/>
          </a:xfrm>
          <a:prstGeom prst="rect">
            <a:avLst/>
          </a:prstGeom>
          <a:noFill/>
        </p:spPr>
        <p:txBody>
          <a:bodyPr wrap="square" lIns="91440" tIns="45720" rIns="91440" bIns="45720">
            <a:spAutoFit/>
          </a:bodyPr>
          <a:lstStyle/>
          <a:p>
            <a:pPr algn="ctr"/>
            <a:r>
              <a:rPr lang="ru-RU" sz="8000" b="1" dirty="0" smtClean="0">
                <a:ln w="0"/>
                <a:solidFill>
                  <a:schemeClr val="accent1">
                    <a:lumMod val="75000"/>
                  </a:schemeClr>
                </a:solidFill>
              </a:rPr>
              <a:t>Спасибо за внимание!</a:t>
            </a:r>
          </a:p>
        </p:txBody>
      </p:sp>
    </p:spTree>
    <p:extLst>
      <p:ext uri="{BB962C8B-B14F-4D97-AF65-F5344CB8AC3E}">
        <p14:creationId xmlns:p14="http://schemas.microsoft.com/office/powerpoint/2010/main" val="3279080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338" y="311534"/>
            <a:ext cx="2400717" cy="755087"/>
          </a:xfrm>
        </p:spPr>
        <p:txBody>
          <a:bodyPr>
            <a:normAutofit fontScale="90000"/>
          </a:bodyPr>
          <a:lstStyle/>
          <a:p>
            <a:r>
              <a:rPr lang="ru-RU" sz="4800" dirty="0" smtClean="0"/>
              <a:t>Задачи</a:t>
            </a:r>
            <a:endParaRPr lang="ru-RU" sz="4800" dirty="0"/>
          </a:p>
        </p:txBody>
      </p:sp>
      <p:sp>
        <p:nvSpPr>
          <p:cNvPr id="3" name="Объект 2"/>
          <p:cNvSpPr>
            <a:spLocks noGrp="1"/>
          </p:cNvSpPr>
          <p:nvPr>
            <p:ph idx="1"/>
          </p:nvPr>
        </p:nvSpPr>
        <p:spPr>
          <a:xfrm>
            <a:off x="4211393" y="162958"/>
            <a:ext cx="5062610" cy="1459019"/>
          </a:xfrm>
        </p:spPr>
        <p:txBody>
          <a:bodyPr>
            <a:noAutofit/>
          </a:bodyPr>
          <a:lstStyle/>
          <a:p>
            <a:r>
              <a:rPr lang="ru-RU" sz="2400" dirty="0" smtClean="0"/>
              <a:t>Проанализировать научную литературу по проблеме исследования</a:t>
            </a:r>
            <a:endParaRPr lang="ru-RU" sz="2400" dirty="0"/>
          </a:p>
        </p:txBody>
      </p:sp>
      <p:sp>
        <p:nvSpPr>
          <p:cNvPr id="5" name="Объект 2"/>
          <p:cNvSpPr txBox="1">
            <a:spLocks/>
          </p:cNvSpPr>
          <p:nvPr/>
        </p:nvSpPr>
        <p:spPr>
          <a:xfrm>
            <a:off x="4211391" y="1809901"/>
            <a:ext cx="5062612" cy="17601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Выяснить влияние шума на организм подростка и предложить меры по снижению шума в нашей школе.</a:t>
            </a:r>
            <a:endParaRPr lang="ru-RU" sz="2400" dirty="0"/>
          </a:p>
        </p:txBody>
      </p:sp>
      <p:sp>
        <p:nvSpPr>
          <p:cNvPr id="6" name="Объект 2"/>
          <p:cNvSpPr txBox="1">
            <a:spLocks/>
          </p:cNvSpPr>
          <p:nvPr/>
        </p:nvSpPr>
        <p:spPr>
          <a:xfrm>
            <a:off x="4211392" y="3757938"/>
            <a:ext cx="5062611" cy="11310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Разработать здоровье сберегающие рекомендации для учащихся нашей школы</a:t>
            </a:r>
            <a:endParaRPr lang="ru-RU" sz="2400" dirty="0"/>
          </a:p>
        </p:txBody>
      </p:sp>
      <p:sp>
        <p:nvSpPr>
          <p:cNvPr id="7" name="Объект 2"/>
          <p:cNvSpPr txBox="1">
            <a:spLocks/>
          </p:cNvSpPr>
          <p:nvPr/>
        </p:nvSpPr>
        <p:spPr>
          <a:xfrm>
            <a:off x="4211391" y="5076934"/>
            <a:ext cx="5062612" cy="16170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Повысить эффективность формирования полезных навыков и привычек у подростков</a:t>
            </a:r>
            <a:endParaRPr lang="ru-RU" sz="2400" dirty="0"/>
          </a:p>
        </p:txBody>
      </p:sp>
      <p:pic>
        <p:nvPicPr>
          <p:cNvPr id="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33" y="1066621"/>
            <a:ext cx="5033657" cy="503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8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78237" y="365513"/>
            <a:ext cx="7250453" cy="1600200"/>
          </a:xfrm>
        </p:spPr>
        <p:txBody>
          <a:bodyPr>
            <a:noAutofit/>
          </a:bodyPr>
          <a:lstStyle/>
          <a:p>
            <a:pPr marL="0" indent="0">
              <a:buNone/>
            </a:pPr>
            <a:r>
              <a:rPr lang="ru-RU" sz="2400" b="1" dirty="0" smtClean="0">
                <a:solidFill>
                  <a:schemeClr val="tx1"/>
                </a:solidFill>
              </a:rPr>
              <a:t>Исследование опирается на предположение о том, что учащиеся могут обезопасить себя от вредного воздействия шума и повысить умственную работоспособность, если:</a:t>
            </a:r>
          </a:p>
        </p:txBody>
      </p:sp>
      <p:sp>
        <p:nvSpPr>
          <p:cNvPr id="5" name="Объект 2"/>
          <p:cNvSpPr txBox="1">
            <a:spLocks/>
          </p:cNvSpPr>
          <p:nvPr/>
        </p:nvSpPr>
        <p:spPr>
          <a:xfrm>
            <a:off x="4663440" y="3680460"/>
            <a:ext cx="5893068" cy="11772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800" dirty="0" smtClean="0"/>
              <a:t>Понизят «шумовое загрязнение» на переменах</a:t>
            </a:r>
            <a:endParaRPr lang="ru-RU" sz="2800" dirty="0"/>
          </a:p>
        </p:txBody>
      </p:sp>
      <p:sp>
        <p:nvSpPr>
          <p:cNvPr id="6" name="Объект 2"/>
          <p:cNvSpPr txBox="1">
            <a:spLocks/>
          </p:cNvSpPr>
          <p:nvPr/>
        </p:nvSpPr>
        <p:spPr>
          <a:xfrm>
            <a:off x="4663440" y="4857751"/>
            <a:ext cx="5893068" cy="20231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800" dirty="0" smtClean="0"/>
              <a:t>Внимательно отнесутся к нашим рекомендациям, разработанным в ходе выполнения проекта</a:t>
            </a:r>
            <a:endParaRPr lang="ru-RU" sz="2800" dirty="0"/>
          </a:p>
        </p:txBody>
      </p:sp>
      <p:pic>
        <p:nvPicPr>
          <p:cNvPr id="2050" name="Picture 2" descr="Гипотез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 y="2080259"/>
            <a:ext cx="4185920" cy="4185920"/>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477520" y="480060"/>
            <a:ext cx="2400717" cy="755087"/>
          </a:xfrm>
          <a:prstGeom prst="rect">
            <a:avLst/>
          </a:prstGeom>
        </p:spPr>
        <p:txBody>
          <a:bodyPr vert="horz" lIns="91440" tIns="45720" rIns="91440" bIns="45720" rtlCol="0" anchor="b">
            <a:normAutofit fontScale="75000" lnSpcReduction="2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dirty="0" smtClean="0"/>
              <a:t>Гипотеза:</a:t>
            </a:r>
            <a:endParaRPr lang="ru-RU" sz="4800" dirty="0"/>
          </a:p>
        </p:txBody>
      </p:sp>
      <p:sp>
        <p:nvSpPr>
          <p:cNvPr id="9" name="Объект 2"/>
          <p:cNvSpPr txBox="1">
            <a:spLocks/>
          </p:cNvSpPr>
          <p:nvPr/>
        </p:nvSpPr>
        <p:spPr>
          <a:xfrm>
            <a:off x="4663440" y="2080259"/>
            <a:ext cx="5755907" cy="13711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800" dirty="0"/>
              <a:t>Получат знания об особенностях звука и его влияния на слух человека</a:t>
            </a:r>
          </a:p>
        </p:txBody>
      </p:sp>
    </p:spTree>
    <p:extLst>
      <p:ext uri="{BB962C8B-B14F-4D97-AF65-F5344CB8AC3E}">
        <p14:creationId xmlns:p14="http://schemas.microsoft.com/office/powerpoint/2010/main" val="30297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60453" y="820285"/>
            <a:ext cx="4679753" cy="901751"/>
          </a:xfrm>
        </p:spPr>
        <p:txBody>
          <a:bodyPr>
            <a:noAutofit/>
          </a:bodyPr>
          <a:lstStyle/>
          <a:p>
            <a:r>
              <a:rPr lang="ru-RU" sz="2400" dirty="0" smtClean="0"/>
              <a:t>Теоретический анализ научной литературы</a:t>
            </a:r>
            <a:endParaRPr lang="ru-RU" sz="2400" dirty="0"/>
          </a:p>
        </p:txBody>
      </p:sp>
      <p:sp>
        <p:nvSpPr>
          <p:cNvPr id="5" name="Объект 2"/>
          <p:cNvSpPr txBox="1">
            <a:spLocks/>
          </p:cNvSpPr>
          <p:nvPr/>
        </p:nvSpPr>
        <p:spPr>
          <a:xfrm>
            <a:off x="4760454" y="1892104"/>
            <a:ext cx="4679753" cy="8838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Опытно-экспериментальная работа</a:t>
            </a:r>
            <a:endParaRPr lang="ru-RU" sz="2400" dirty="0"/>
          </a:p>
        </p:txBody>
      </p:sp>
      <p:sp>
        <p:nvSpPr>
          <p:cNvPr id="6" name="Объект 2"/>
          <p:cNvSpPr txBox="1">
            <a:spLocks/>
          </p:cNvSpPr>
          <p:nvPr/>
        </p:nvSpPr>
        <p:spPr>
          <a:xfrm>
            <a:off x="4760454" y="2946048"/>
            <a:ext cx="4679753" cy="5799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a:t>Н</a:t>
            </a:r>
            <a:r>
              <a:rPr lang="ru-RU" sz="2400" dirty="0" smtClean="0"/>
              <a:t>аблюдение</a:t>
            </a:r>
            <a:endParaRPr lang="ru-RU" sz="2400" dirty="0"/>
          </a:p>
        </p:txBody>
      </p:sp>
      <p:sp>
        <p:nvSpPr>
          <p:cNvPr id="8" name="Заголовок 1"/>
          <p:cNvSpPr txBox="1">
            <a:spLocks/>
          </p:cNvSpPr>
          <p:nvPr/>
        </p:nvSpPr>
        <p:spPr>
          <a:xfrm>
            <a:off x="905338" y="311534"/>
            <a:ext cx="3190144" cy="1185853"/>
          </a:xfrm>
          <a:prstGeom prst="rect">
            <a:avLst/>
          </a:prstGeom>
        </p:spPr>
        <p:txBody>
          <a:bodyPr vert="horz" lIns="91440" tIns="45720" rIns="91440" bIns="45720" rtlCol="0" anchor="b">
            <a:normAutofit fontScale="60000" lnSpcReduction="2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800" dirty="0" smtClean="0"/>
              <a:t>Комплекс методов исследования:</a:t>
            </a:r>
            <a:endParaRPr lang="ru-RU" sz="4800" dirty="0"/>
          </a:p>
        </p:txBody>
      </p:sp>
      <p:sp>
        <p:nvSpPr>
          <p:cNvPr id="7" name="Объект 2"/>
          <p:cNvSpPr txBox="1">
            <a:spLocks/>
          </p:cNvSpPr>
          <p:nvPr/>
        </p:nvSpPr>
        <p:spPr>
          <a:xfrm>
            <a:off x="4760454" y="3696098"/>
            <a:ext cx="4679753" cy="5799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Беседа</a:t>
            </a:r>
            <a:endParaRPr lang="ru-RU" sz="2400" dirty="0"/>
          </a:p>
        </p:txBody>
      </p:sp>
      <p:sp>
        <p:nvSpPr>
          <p:cNvPr id="9" name="Объект 2"/>
          <p:cNvSpPr txBox="1">
            <a:spLocks/>
          </p:cNvSpPr>
          <p:nvPr/>
        </p:nvSpPr>
        <p:spPr>
          <a:xfrm>
            <a:off x="4760454" y="4443673"/>
            <a:ext cx="4679753" cy="5799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Анкетирование</a:t>
            </a:r>
            <a:endParaRPr lang="ru-RU" sz="2400" dirty="0"/>
          </a:p>
        </p:txBody>
      </p:sp>
      <p:sp>
        <p:nvSpPr>
          <p:cNvPr id="10" name="Объект 2"/>
          <p:cNvSpPr txBox="1">
            <a:spLocks/>
          </p:cNvSpPr>
          <p:nvPr/>
        </p:nvSpPr>
        <p:spPr>
          <a:xfrm>
            <a:off x="4760455" y="5191248"/>
            <a:ext cx="4679753" cy="127859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sz="2400" dirty="0" smtClean="0"/>
              <a:t>Количественный и качественный анализ полученных результатов</a:t>
            </a:r>
            <a:endParaRPr lang="ru-RU" sz="2400" dirty="0"/>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19" y="2271139"/>
            <a:ext cx="6061858" cy="342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090" y="1897253"/>
            <a:ext cx="4679950" cy="4960747"/>
          </a:xfrm>
          <a:prstGeom prst="rect">
            <a:avLst/>
          </a:prstGeom>
        </p:spPr>
      </p:pic>
      <p:sp>
        <p:nvSpPr>
          <p:cNvPr id="4" name="Текст 3"/>
          <p:cNvSpPr>
            <a:spLocks noGrp="1"/>
          </p:cNvSpPr>
          <p:nvPr>
            <p:ph type="body" sz="half" idx="2"/>
          </p:nvPr>
        </p:nvSpPr>
        <p:spPr>
          <a:xfrm>
            <a:off x="365760" y="121920"/>
            <a:ext cx="6469380" cy="6421120"/>
          </a:xfrm>
        </p:spPr>
        <p:txBody>
          <a:bodyPr>
            <a:normAutofit fontScale="92500" lnSpcReduction="20000"/>
          </a:bodyPr>
          <a:lstStyle/>
          <a:p>
            <a:r>
              <a:rPr lang="ru-RU" sz="2900" b="1" dirty="0" smtClean="0">
                <a:solidFill>
                  <a:schemeClr val="tx1">
                    <a:lumMod val="65000"/>
                    <a:lumOff val="35000"/>
                  </a:schemeClr>
                </a:solidFill>
              </a:rPr>
              <a:t> В </a:t>
            </a:r>
            <a:r>
              <a:rPr lang="ru-RU" sz="2900" b="1" dirty="0">
                <a:solidFill>
                  <a:schemeClr val="tx1">
                    <a:lumMod val="65000"/>
                    <a:lumOff val="35000"/>
                  </a:schemeClr>
                </a:solidFill>
              </a:rPr>
              <a:t>настоящее время ученые во многих странах мира ведут различные исследования с целью выяснения влияния шума на здоровье человека</a:t>
            </a:r>
            <a:r>
              <a:rPr lang="ru-RU" sz="2900" b="1" dirty="0" smtClean="0">
                <a:solidFill>
                  <a:schemeClr val="tx1">
                    <a:lumMod val="65000"/>
                    <a:lumOff val="35000"/>
                  </a:schemeClr>
                </a:solidFill>
              </a:rPr>
              <a:t>.</a:t>
            </a:r>
          </a:p>
          <a:p>
            <a:r>
              <a:rPr lang="ru-RU" sz="2900" b="1" dirty="0" smtClean="0">
                <a:solidFill>
                  <a:schemeClr val="tx1">
                    <a:lumMod val="65000"/>
                    <a:lumOff val="35000"/>
                  </a:schemeClr>
                </a:solidFill>
              </a:rPr>
              <a:t> </a:t>
            </a:r>
            <a:r>
              <a:rPr lang="ru-RU" sz="2900" b="1" dirty="0">
                <a:solidFill>
                  <a:schemeClr val="tx1">
                    <a:lumMod val="65000"/>
                    <a:lumOff val="35000"/>
                  </a:schemeClr>
                </a:solidFill>
              </a:rPr>
              <a:t>Их исследования показали, что шум наносит ощутимый вред здоровью </a:t>
            </a:r>
            <a:r>
              <a:rPr lang="ru-RU" sz="2900" b="1" dirty="0" smtClean="0">
                <a:solidFill>
                  <a:schemeClr val="tx1">
                    <a:lumMod val="65000"/>
                    <a:lumOff val="35000"/>
                  </a:schemeClr>
                </a:solidFill>
              </a:rPr>
              <a:t>человека. </a:t>
            </a:r>
            <a:r>
              <a:rPr lang="ru-RU" sz="2900" b="1" dirty="0">
                <a:solidFill>
                  <a:schemeClr val="tx1">
                    <a:lumMod val="65000"/>
                    <a:lumOff val="35000"/>
                  </a:schemeClr>
                </a:solidFill>
              </a:rPr>
              <a:t>Н</a:t>
            </a:r>
            <a:r>
              <a:rPr lang="ru-RU" sz="2900" b="1" dirty="0" smtClean="0">
                <a:solidFill>
                  <a:schemeClr val="tx1">
                    <a:lumMod val="65000"/>
                    <a:lumOff val="35000"/>
                  </a:schemeClr>
                </a:solidFill>
              </a:rPr>
              <a:t>еопровержимо </a:t>
            </a:r>
            <a:r>
              <a:rPr lang="ru-RU" sz="2900" b="1" dirty="0">
                <a:solidFill>
                  <a:schemeClr val="tx1">
                    <a:lumMod val="65000"/>
                    <a:lumOff val="35000"/>
                  </a:schemeClr>
                </a:solidFill>
              </a:rPr>
              <a:t>установлено, что действие шума далеко не ограничивается влиянием на органы слуха. Шум является причиной и первоисточником многих </a:t>
            </a:r>
            <a:r>
              <a:rPr lang="ru-RU" sz="2900" b="1" dirty="0" smtClean="0">
                <a:solidFill>
                  <a:schemeClr val="tx1">
                    <a:lumMod val="65000"/>
                    <a:lumOff val="35000"/>
                  </a:schemeClr>
                </a:solidFill>
              </a:rPr>
              <a:t>заболеваний. </a:t>
            </a:r>
          </a:p>
          <a:p>
            <a:r>
              <a:rPr lang="ru-RU" sz="2900" b="1" dirty="0" smtClean="0">
                <a:solidFill>
                  <a:srgbClr val="FF0000"/>
                </a:solidFill>
              </a:rPr>
              <a:t>Современная медицина не располагает лечебными средствами, способными восстановить погибшие или даже гибнущие нервные клетки.</a:t>
            </a:r>
            <a:endParaRPr lang="ru-RU" sz="2900" b="1" dirty="0">
              <a:solidFill>
                <a:srgbClr val="FF0000"/>
              </a:solidFill>
            </a:endParaRPr>
          </a:p>
        </p:txBody>
      </p:sp>
    </p:spTree>
    <p:extLst>
      <p:ext uri="{BB962C8B-B14F-4D97-AF65-F5344CB8AC3E}">
        <p14:creationId xmlns:p14="http://schemas.microsoft.com/office/powerpoint/2010/main" val="428065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06400" y="152400"/>
            <a:ext cx="6209364" cy="6705600"/>
          </a:xfrm>
        </p:spPr>
        <p:txBody>
          <a:bodyPr>
            <a:normAutofit fontScale="77500" lnSpcReduction="20000"/>
          </a:bodyPr>
          <a:lstStyle/>
          <a:p>
            <a:r>
              <a:rPr lang="ru-RU" sz="2800" b="1" dirty="0"/>
              <a:t> </a:t>
            </a:r>
            <a:r>
              <a:rPr lang="ru-RU" sz="2800" b="1" dirty="0" smtClean="0"/>
              <a:t>« ШКОЛЬНЫЙ ШУМ »:</a:t>
            </a:r>
          </a:p>
          <a:p>
            <a:r>
              <a:rPr lang="ru-RU" sz="2800" b="1" dirty="0" smtClean="0"/>
              <a:t>Шум не позволяет ученикам сконцентрировать внимание на изучаемом предмете, вызывает усталость и раздражение.</a:t>
            </a:r>
          </a:p>
          <a:p>
            <a:r>
              <a:rPr lang="ru-RU" sz="2800" b="1" dirty="0" smtClean="0"/>
              <a:t>От </a:t>
            </a:r>
            <a:r>
              <a:rPr lang="ru-RU" sz="2800" b="1" dirty="0"/>
              <a:t>чрезмерного уровня шума усиливается состояние дискомфорта: на переменах школьное здание гудит, на уроке, в связи с наполняемостью классов и создаваемым шумом, детям приходиться напрягать слух. Учителю также приходиться работать с повышением голоса. К концу учебного дня устают и те, и другие. Уровень шума в школе снижается к пятому уроку, когда уменьшается поток учеников младших классов – основного « источника» шума. А до этого времени на переменах стоит невообразимый </a:t>
            </a:r>
            <a:r>
              <a:rPr lang="ru-RU" sz="2800" b="1" dirty="0" smtClean="0"/>
              <a:t>шум. </a:t>
            </a:r>
            <a:r>
              <a:rPr lang="ru-RU" sz="2800" b="1" dirty="0"/>
              <a:t>Тут не то, что отдохнуть – устать можно! В результате к концу дня ученики чувствуют себя совершенно усталыми.</a:t>
            </a:r>
          </a:p>
          <a:p>
            <a:endParaRPr lang="ru-RU" sz="2800" b="1" dirty="0">
              <a:effectLst>
                <a:outerShdw blurRad="38100" dist="38100" dir="2700000" algn="tl">
                  <a:srgbClr val="000000">
                    <a:alpha val="43137"/>
                  </a:srgbClr>
                </a:outerShdw>
              </a:effectLst>
            </a:endParaRPr>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2041" y="1771283"/>
            <a:ext cx="4403928" cy="4282941"/>
          </a:xfrm>
        </p:spPr>
      </p:pic>
    </p:spTree>
    <p:extLst>
      <p:ext uri="{BB962C8B-B14F-4D97-AF65-F5344CB8AC3E}">
        <p14:creationId xmlns:p14="http://schemas.microsoft.com/office/powerpoint/2010/main" val="99112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355" y="203200"/>
            <a:ext cx="9081352" cy="1188896"/>
          </a:xfrm>
        </p:spPr>
        <p:txBody>
          <a:bodyPr>
            <a:noAutofit/>
          </a:bodyPr>
          <a:lstStyle/>
          <a:p>
            <a:pPr algn="ctr"/>
            <a:r>
              <a:rPr lang="ru-RU" sz="3200" b="1" dirty="0" smtClean="0">
                <a:solidFill>
                  <a:schemeClr val="tx1">
                    <a:lumMod val="65000"/>
                    <a:lumOff val="35000"/>
                  </a:schemeClr>
                </a:solidFill>
              </a:rPr>
              <a:t>Результаты исследования  </a:t>
            </a:r>
            <a:br>
              <a:rPr lang="ru-RU" sz="3200" b="1" dirty="0" smtClean="0">
                <a:solidFill>
                  <a:schemeClr val="tx1">
                    <a:lumMod val="65000"/>
                    <a:lumOff val="35000"/>
                  </a:schemeClr>
                </a:solidFill>
              </a:rPr>
            </a:br>
            <a:r>
              <a:rPr lang="ru-RU" sz="3200" b="1" dirty="0" smtClean="0">
                <a:solidFill>
                  <a:schemeClr val="tx1">
                    <a:lumMod val="65000"/>
                    <a:lumOff val="35000"/>
                  </a:schemeClr>
                </a:solidFill>
              </a:rPr>
              <a:t>о слуховых отклонениях учащихся</a:t>
            </a:r>
            <a:br>
              <a:rPr lang="ru-RU" sz="3200" b="1" dirty="0" smtClean="0">
                <a:solidFill>
                  <a:schemeClr val="tx1">
                    <a:lumMod val="65000"/>
                    <a:lumOff val="35000"/>
                  </a:schemeClr>
                </a:solidFill>
              </a:rPr>
            </a:br>
            <a:r>
              <a:rPr lang="ru-RU" sz="3200" b="1" dirty="0" smtClean="0">
                <a:solidFill>
                  <a:schemeClr val="tx1">
                    <a:lumMod val="65000"/>
                    <a:lumOff val="35000"/>
                  </a:schemeClr>
                </a:solidFill>
              </a:rPr>
              <a:t> ГУО «СШ № 24 г. Минска»</a:t>
            </a:r>
            <a:endParaRPr lang="ru-RU" sz="3200" b="1" dirty="0">
              <a:solidFill>
                <a:schemeClr val="tx1">
                  <a:lumMod val="65000"/>
                  <a:lumOff val="35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72224132"/>
              </p:ext>
            </p:extLst>
          </p:nvPr>
        </p:nvGraphicFramePr>
        <p:xfrm>
          <a:off x="447040" y="1667269"/>
          <a:ext cx="9225279" cy="5096758"/>
        </p:xfrm>
        <a:graphic>
          <a:graphicData uri="http://schemas.openxmlformats.org/drawingml/2006/table">
            <a:tbl>
              <a:tblPr firstRow="1" firstCol="1" bandRow="1">
                <a:tableStyleId>{5C22544A-7EE6-4342-B048-85BDC9FD1C3A}</a:tableStyleId>
              </a:tblPr>
              <a:tblGrid>
                <a:gridCol w="2848363">
                  <a:extLst>
                    <a:ext uri="{9D8B030D-6E8A-4147-A177-3AD203B41FA5}">
                      <a16:colId xmlns:a16="http://schemas.microsoft.com/office/drawing/2014/main" xmlns="" val="20000"/>
                    </a:ext>
                  </a:extLst>
                </a:gridCol>
                <a:gridCol w="2201096">
                  <a:extLst>
                    <a:ext uri="{9D8B030D-6E8A-4147-A177-3AD203B41FA5}">
                      <a16:colId xmlns:a16="http://schemas.microsoft.com/office/drawing/2014/main" xmlns="" val="20001"/>
                    </a:ext>
                  </a:extLst>
                </a:gridCol>
                <a:gridCol w="2042221">
                  <a:extLst>
                    <a:ext uri="{9D8B030D-6E8A-4147-A177-3AD203B41FA5}">
                      <a16:colId xmlns:a16="http://schemas.microsoft.com/office/drawing/2014/main" xmlns="" val="20002"/>
                    </a:ext>
                  </a:extLst>
                </a:gridCol>
                <a:gridCol w="2133599">
                  <a:extLst>
                    <a:ext uri="{9D8B030D-6E8A-4147-A177-3AD203B41FA5}">
                      <a16:colId xmlns:a16="http://schemas.microsoft.com/office/drawing/2014/main" xmlns="" val="20003"/>
                    </a:ext>
                  </a:extLst>
                </a:gridCol>
              </a:tblGrid>
              <a:tr h="1574602">
                <a:tc>
                  <a:txBody>
                    <a:bodyPr/>
                    <a:lstStyle/>
                    <a:p>
                      <a:pPr>
                        <a:lnSpc>
                          <a:spcPct val="107000"/>
                        </a:lnSpc>
                        <a:spcAft>
                          <a:spcPts val="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latin typeface="+mn-lt"/>
                          <a:ea typeface="+mn-ea"/>
                          <a:cs typeface="+mn-cs"/>
                        </a:rPr>
                        <a:t>Начальная</a:t>
                      </a:r>
                      <a:r>
                        <a:rPr lang="ru-RU" sz="2400" baseline="0" dirty="0" smtClean="0">
                          <a:effectLst/>
                          <a:latin typeface="+mn-lt"/>
                          <a:ea typeface="+mn-ea"/>
                          <a:cs typeface="+mn-cs"/>
                        </a:rPr>
                        <a:t> школа </a:t>
                      </a:r>
                    </a:p>
                    <a:p>
                      <a:pPr>
                        <a:lnSpc>
                          <a:spcPct val="107000"/>
                        </a:lnSpc>
                        <a:spcAft>
                          <a:spcPts val="0"/>
                        </a:spcAft>
                      </a:pPr>
                      <a:r>
                        <a:rPr lang="ru-RU" sz="2400" baseline="0" dirty="0" smtClean="0">
                          <a:effectLst/>
                          <a:latin typeface="+mn-lt"/>
                          <a:ea typeface="+mn-ea"/>
                          <a:cs typeface="+mn-cs"/>
                        </a:rPr>
                        <a:t>(1-4 класс)</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rPr>
                        <a:t>Базовая школа (5-9 класс)</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smtClean="0">
                          <a:effectLst/>
                        </a:rPr>
                        <a:t>Старшая школа (10-11 класс)</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11309">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Общее кол-во учащихся, человек (100%)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551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779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136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911309">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Кол-во учащихся с отклонениями слуха чел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11309">
                <a:tc>
                  <a:txBody>
                    <a:bodyPr/>
                    <a:lstStyle/>
                    <a:p>
                      <a:pP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Кол-во учащихся с отклонениями слуха</a:t>
                      </a:r>
                      <a:r>
                        <a:rPr lang="ru-RU" sz="24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0,54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0,64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0,74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1886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4872"/>
            <a:ext cx="9396055" cy="730958"/>
          </a:xfrm>
        </p:spPr>
        <p:txBody>
          <a:bodyPr>
            <a:normAutofit fontScale="90000"/>
          </a:bodyPr>
          <a:lstStyle/>
          <a:p>
            <a:r>
              <a:rPr lang="ru-RU" sz="2200" dirty="0" smtClean="0"/>
              <a:t>              Анкетирование среди учащихся и учителей 1, 4 и 5 классов </a:t>
            </a:r>
            <a:br>
              <a:rPr lang="ru-RU" sz="2200" dirty="0" smtClean="0"/>
            </a:br>
            <a:r>
              <a:rPr lang="ru-RU" sz="2200" dirty="0"/>
              <a:t> </a:t>
            </a:r>
            <a:r>
              <a:rPr lang="ru-RU" sz="2200" dirty="0" smtClean="0"/>
              <a:t>                       ГУО «СШ №24 г. Минска»</a:t>
            </a:r>
            <a:endParaRPr lang="ru-RU" sz="2200" dirty="0"/>
          </a:p>
        </p:txBody>
      </p:sp>
      <p:sp>
        <p:nvSpPr>
          <p:cNvPr id="6" name="Текст 3"/>
          <p:cNvSpPr>
            <a:spLocks noGrp="1"/>
          </p:cNvSpPr>
          <p:nvPr>
            <p:ph type="body" sz="half" idx="2"/>
          </p:nvPr>
        </p:nvSpPr>
        <p:spPr>
          <a:xfrm>
            <a:off x="1292401" y="1124264"/>
            <a:ext cx="6997158" cy="734516"/>
          </a:xfrm>
        </p:spPr>
        <p:txBody>
          <a:bodyPr>
            <a:normAutofit fontScale="92500"/>
          </a:bodyPr>
          <a:lstStyle/>
          <a:p>
            <a:pPr algn="ctr"/>
            <a:r>
              <a:rPr lang="ru-RU" sz="3200" dirty="0" smtClean="0">
                <a:solidFill>
                  <a:schemeClr val="tx1">
                    <a:lumMod val="65000"/>
                    <a:lumOff val="35000"/>
                  </a:schemeClr>
                </a:solidFill>
              </a:rPr>
              <a:t>Участие в анкетировании принимали:</a:t>
            </a:r>
            <a:endParaRPr lang="ru-RU" sz="3200" dirty="0">
              <a:solidFill>
                <a:schemeClr val="tx1">
                  <a:lumMod val="65000"/>
                  <a:lumOff val="35000"/>
                </a:schemeClr>
              </a:solidFill>
            </a:endParaRPr>
          </a:p>
        </p:txBody>
      </p:sp>
      <p:sp>
        <p:nvSpPr>
          <p:cNvPr id="8" name="Текст 3"/>
          <p:cNvSpPr txBox="1">
            <a:spLocks/>
          </p:cNvSpPr>
          <p:nvPr/>
        </p:nvSpPr>
        <p:spPr>
          <a:xfrm>
            <a:off x="2447893" y="3063240"/>
            <a:ext cx="7153307" cy="2228287"/>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marL="457200" indent="-457200">
              <a:buFont typeface="Arial" panose="020B0604020202020204" pitchFamily="34" charset="0"/>
              <a:buChar char="•"/>
            </a:pPr>
            <a:r>
              <a:rPr lang="ru-RU" sz="2800" dirty="0" smtClean="0">
                <a:solidFill>
                  <a:schemeClr val="tx1">
                    <a:lumMod val="65000"/>
                    <a:lumOff val="35000"/>
                  </a:schemeClr>
                </a:solidFill>
              </a:rPr>
              <a:t>1 классы – 44 человека</a:t>
            </a:r>
          </a:p>
          <a:p>
            <a:pPr marL="457200" indent="-457200">
              <a:buFont typeface="Arial" panose="020B0604020202020204" pitchFamily="34" charset="0"/>
              <a:buChar char="•"/>
            </a:pPr>
            <a:r>
              <a:rPr lang="ru-RU" sz="2800" dirty="0" smtClean="0">
                <a:solidFill>
                  <a:schemeClr val="tx1">
                    <a:lumMod val="65000"/>
                    <a:lumOff val="35000"/>
                  </a:schemeClr>
                </a:solidFill>
              </a:rPr>
              <a:t>4 классы – 107 человек</a:t>
            </a:r>
          </a:p>
          <a:p>
            <a:pPr marL="457200" indent="-457200">
              <a:buFont typeface="Arial" panose="020B0604020202020204" pitchFamily="34" charset="0"/>
              <a:buChar char="•"/>
            </a:pPr>
            <a:r>
              <a:rPr lang="ru-RU" sz="2800" dirty="0" smtClean="0">
                <a:solidFill>
                  <a:schemeClr val="tx1">
                    <a:lumMod val="65000"/>
                    <a:lumOff val="35000"/>
                  </a:schemeClr>
                </a:solidFill>
              </a:rPr>
              <a:t>5 классы – 137 человек</a:t>
            </a:r>
          </a:p>
          <a:p>
            <a:pPr marL="457200" indent="-457200">
              <a:buFont typeface="Arial" panose="020B0604020202020204" pitchFamily="34" charset="0"/>
              <a:buChar char="•"/>
            </a:pPr>
            <a:r>
              <a:rPr lang="ru-RU" sz="2800" dirty="0" smtClean="0">
                <a:solidFill>
                  <a:schemeClr val="tx1">
                    <a:lumMod val="65000"/>
                    <a:lumOff val="35000"/>
                  </a:schemeClr>
                </a:solidFill>
              </a:rPr>
              <a:t>Учителя – 11 человек</a:t>
            </a:r>
          </a:p>
          <a:p>
            <a:pPr marL="457200" indent="-457200">
              <a:buFont typeface="Arial" panose="020B0604020202020204" pitchFamily="34" charset="0"/>
              <a:buChar char="•"/>
            </a:pPr>
            <a:r>
              <a:rPr lang="ru-RU" sz="3000" b="1" dirty="0" smtClean="0">
                <a:solidFill>
                  <a:srgbClr val="FF0000"/>
                </a:solidFill>
              </a:rPr>
              <a:t>Всего приняло участие-299человек</a:t>
            </a:r>
            <a:endParaRPr lang="ru-RU" sz="3000" b="1" dirty="0">
              <a:solidFill>
                <a:srgbClr val="FF0000"/>
              </a:solidFill>
            </a:endParaRPr>
          </a:p>
        </p:txBody>
      </p:sp>
    </p:spTree>
    <p:extLst>
      <p:ext uri="{BB962C8B-B14F-4D97-AF65-F5344CB8AC3E}">
        <p14:creationId xmlns:p14="http://schemas.microsoft.com/office/powerpoint/2010/main" val="23427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3943</TotalTime>
  <Words>1360</Words>
  <Application>Microsoft Office PowerPoint</Application>
  <PresentationFormat>Широкоэкранный</PresentationFormat>
  <Paragraphs>269</Paragraphs>
  <Slides>25</Slides>
  <Notes>3</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2" baseType="lpstr">
      <vt:lpstr>Arial</vt:lpstr>
      <vt:lpstr>Calibri</vt:lpstr>
      <vt:lpstr>Times New Roman</vt:lpstr>
      <vt:lpstr>Trebuchet MS</vt:lpstr>
      <vt:lpstr>Wingdings 3</vt:lpstr>
      <vt:lpstr>Грань</vt:lpstr>
      <vt:lpstr>Image</vt:lpstr>
      <vt:lpstr>Тема:  Решение экологической проблемы шумового загрязнения среды в ГУО «Средняя школа №24»</vt:lpstr>
      <vt:lpstr>Презентация PowerPoint</vt:lpstr>
      <vt:lpstr>Задачи</vt:lpstr>
      <vt:lpstr>Презентация PowerPoint</vt:lpstr>
      <vt:lpstr>Презентация PowerPoint</vt:lpstr>
      <vt:lpstr>Презентация PowerPoint</vt:lpstr>
      <vt:lpstr>Презентация PowerPoint</vt:lpstr>
      <vt:lpstr>Результаты исследования   о слуховых отклонениях учащихся  ГУО «СШ № 24 г. Минска»</vt:lpstr>
      <vt:lpstr>              Анкетирование среди учащихся и учителей 1, 4 и 5 классов                          ГУО «СШ №24 г. Минска»</vt:lpstr>
      <vt:lpstr>Анкетирование среди учащихся 1, 4 и 5 классов СШ №24</vt:lpstr>
      <vt:lpstr>Анкетирование среди учащихся 1, 4 и 5 классов СШ №24</vt:lpstr>
      <vt:lpstr>Анкетирование среди учащихся 1, 4 и 5 классов </vt:lpstr>
      <vt:lpstr>Анкетирование среди учащихся 1, 4 и 5 классов СШ №24</vt:lpstr>
      <vt:lpstr>         Результаты анкетирования  учителей        ГУО «СШ №24 г. Минска»</vt:lpstr>
      <vt:lpstr>Результаты анкетирования  учителей  ГУО «СШ №24 г. Минска»</vt:lpstr>
      <vt:lpstr> Результаты анкетирования  учителей        ГУО «СШ №24 г. Минска»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Магеров Владислав Анатольевич</cp:lastModifiedBy>
  <cp:revision>107</cp:revision>
  <dcterms:created xsi:type="dcterms:W3CDTF">2018-03-21T15:39:49Z</dcterms:created>
  <dcterms:modified xsi:type="dcterms:W3CDTF">2019-03-04T05:52:54Z</dcterms:modified>
</cp:coreProperties>
</file>